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"/>
          <c:y val="0.01141552511415521"/>
          <c:w val="1"/>
          <c:h val="0.892694063926940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Firms</c:v>
                </c:pt>
              </c:strCache>
            </c:strRef>
          </c:tx>
          <c:spPr>
            <a:solidFill>
              <a:srgbClr val="1F5FBF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UK</c:v>
                  </c:pt>
                  <c:pt idx="1">
                    <c:v>Germany</c:v>
                  </c:pt>
                  <c:pt idx="2">
                    <c:v>France</c:v>
                  </c:pt>
                  <c:pt idx="3">
                    <c:v>Netherlands</c:v>
                  </c:pt>
                  <c:pt idx="4">
                    <c:v>Nordics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41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Firms (other)</c:v>
                </c:pt>
              </c:strCache>
            </c:strRef>
          </c:tx>
          <c:spPr>
            <a:solidFill>
              <a:srgbClr val="A5AEB9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UK</c:v>
                  </c:pt>
                  <c:pt idx="1">
                    <c:v>Germany</c:v>
                  </c:pt>
                  <c:pt idx="2">
                    <c:v>France</c:v>
                  </c:pt>
                  <c:pt idx="3">
                    <c:v>Netherlands</c:v>
                  </c:pt>
                  <c:pt idx="4">
                    <c:v>Nordics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14</c:v>
                </c:pt>
                <c:pt idx="1">
                  <c:v>0</c:v>
                </c:pt>
                <c:pt idx="2">
                  <c:v>28</c:v>
                </c:pt>
                <c:pt idx="3">
                  <c:v>9.5</c:v>
                </c:pt>
                <c:pt idx="4">
                  <c:v>12</c:v>
                </c:pt>
              </c:numCache>
            </c:numRef>
          </c:val>
        </c:ser>
        <c:dLbls>
          <c:numFmt formatCode="#,##0;-#,##0;;" sourceLinked="0"/>
          <c:txPr>
            <a:bodyPr/>
            <a:lstStyle/>
            <a:p>
              <a:pPr>
                <a:defRPr b="0" i="0" strike="noStrike" sz="1000" u="none">
                  <a:solidFill>
                    <a:srgbClr val="0B1F3A"/>
                  </a:solidFill>
                  <a:latin typeface="Arial"/>
                </a:defRPr>
              </a:pPr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8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C9D2DE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28"/>
          <c:y val="0.01141552511415521"/>
          <c:w val="0.6445108424346472"/>
          <c:h val="0.988584474885844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Months</c:v>
                </c:pt>
              </c:strCache>
            </c:strRef>
          </c:tx>
          <c:spPr>
            <a:solidFill>
              <a:srgbClr val="1F5FBF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Partner-led (avg)</c:v>
                  </c:pt>
                  <c:pt idx="1">
                    <c:v>Hybrid</c:v>
                  </c:pt>
                  <c:pt idx="2">
                    <c:v>Direct build (avg)</c:v>
                  </c:pt>
                  <c:pt idx="3">
                    <c:v>Greenfield subsidiary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Months (other)</c:v>
                </c:pt>
              </c:strCache>
            </c:strRef>
          </c:tx>
          <c:spPr>
            <a:solidFill>
              <a:srgbClr val="A5AEB9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Partner-led (avg)</c:v>
                  </c:pt>
                  <c:pt idx="1">
                    <c:v>Hybrid</c:v>
                  </c:pt>
                  <c:pt idx="2">
                    <c:v>Direct build (avg)</c:v>
                  </c:pt>
                  <c:pt idx="3">
                    <c:v>Greenfield subsidiary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11</c:v>
                </c:pt>
                <c:pt idx="2">
                  <c:v>18</c:v>
                </c:pt>
                <c:pt idx="3">
                  <c:v>22</c:v>
                </c:pt>
              </c:numCache>
            </c:numRef>
          </c:val>
        </c:ser>
        <c:dLbls>
          <c:numFmt formatCode="#,##0;-#,##0;;" sourceLinked="0"/>
          <c:txPr>
            <a:bodyPr/>
            <a:lstStyle/>
            <a:p>
              <a:pPr>
                <a:defRPr b="0" i="0" strike="noStrike" sz="1000" u="none">
                  <a:solidFill>
                    <a:srgbClr val="0B1F3A"/>
                  </a:solidFill>
                  <a:latin typeface="Arial"/>
                </a:defRPr>
              </a:pPr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80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C9D2DE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B1F3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5"/>
          <c:min val="0"/>
        </c:scaling>
        <c:delete val="1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"/>
          <c:y val="0.01141552511415521"/>
          <c:w val="1"/>
          <c:h val="0.892694063926940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FFFFFF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FY2025</c:v>
                  </c:pt>
                  <c:pt idx="1">
                    <c:v>UK growth</c:v>
                  </c:pt>
                  <c:pt idx="2">
                    <c:v>Germany partners</c:v>
                  </c:pt>
                  <c:pt idx="3">
                    <c:v>Germany direct</c:v>
                  </c:pt>
                  <c:pt idx="4">
                    <c:v>Price changes</c:v>
                  </c:pt>
                  <c:pt idx="5">
                    <c:v>Churn</c:v>
                  </c:pt>
                  <c:pt idx="6">
                    <c:v>FY2028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42</c:v>
                </c:pt>
                <c:pt idx="2">
                  <c:v>73</c:v>
                </c:pt>
                <c:pt idx="3">
                  <c:v>101</c:v>
                </c:pt>
                <c:pt idx="4">
                  <c:v>113</c:v>
                </c:pt>
                <c:pt idx="5">
                  <c:v>108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2E7D5B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FY2025</c:v>
                  </c:pt>
                  <c:pt idx="1">
                    <c:v>UK growth</c:v>
                  </c:pt>
                  <c:pt idx="2">
                    <c:v>Germany partners</c:v>
                  </c:pt>
                  <c:pt idx="3">
                    <c:v>Germany direct</c:v>
                  </c:pt>
                  <c:pt idx="4">
                    <c:v>Price changes</c:v>
                  </c:pt>
                  <c:pt idx="5">
                    <c:v>Churn</c:v>
                  </c:pt>
                  <c:pt idx="6">
                    <c:v>FY2028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31</c:v>
                </c:pt>
                <c:pt idx="2">
                  <c:v>28</c:v>
                </c:pt>
                <c:pt idx="3">
                  <c:v>12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 (below zero)</c:v>
                </c:pt>
              </c:strCache>
            </c:strRef>
          </c:tx>
          <c:spPr>
            <a:solidFill>
              <a:srgbClr val="2E7D5B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FY2025</c:v>
                  </c:pt>
                  <c:pt idx="1">
                    <c:v>UK growth</c:v>
                  </c:pt>
                  <c:pt idx="2">
                    <c:v>Germany partners</c:v>
                  </c:pt>
                  <c:pt idx="3">
                    <c:v>Germany direct</c:v>
                  </c:pt>
                  <c:pt idx="4">
                    <c:v>Price changes</c:v>
                  </c:pt>
                  <c:pt idx="5">
                    <c:v>Churn</c:v>
                  </c:pt>
                  <c:pt idx="6">
                    <c:v>FY2028</c:v>
                  </c:pt>
                </c:lvl>
              </c:multiLvlStrCache>
            </c:multiLvl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B23A3A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FY2025</c:v>
                  </c:pt>
                  <c:pt idx="1">
                    <c:v>UK growth</c:v>
                  </c:pt>
                  <c:pt idx="2">
                    <c:v>Germany partners</c:v>
                  </c:pt>
                  <c:pt idx="3">
                    <c:v>Germany direct</c:v>
                  </c:pt>
                  <c:pt idx="4">
                    <c:v>Price changes</c:v>
                  </c:pt>
                  <c:pt idx="5">
                    <c:v>Churn</c:v>
                  </c:pt>
                  <c:pt idx="6">
                    <c:v>FY2028</c:v>
                  </c:pt>
                </c:lvl>
              </c:multiLvlStrCache>
            </c:multiLvl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</c:v>
                </c:pt>
                <c:pt idx="6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Decrease (below zero)</c:v>
                </c:pt>
              </c:strCache>
            </c:strRef>
          </c:tx>
          <c:spPr>
            <a:solidFill>
              <a:srgbClr val="B23A3A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FY2025</c:v>
                  </c:pt>
                  <c:pt idx="1">
                    <c:v>UK growth</c:v>
                  </c:pt>
                  <c:pt idx="2">
                    <c:v>Germany partners</c:v>
                  </c:pt>
                  <c:pt idx="3">
                    <c:v>Germany direct</c:v>
                  </c:pt>
                  <c:pt idx="4">
                    <c:v>Price changes</c:v>
                  </c:pt>
                  <c:pt idx="5">
                    <c:v>Churn</c:v>
                  </c:pt>
                  <c:pt idx="6">
                    <c:v>FY2028</c:v>
                  </c:pt>
                </c:lvl>
              </c:multiLvlStrCache>
            </c:multiLvl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1F5FBF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FY2025</c:v>
                  </c:pt>
                  <c:pt idx="1">
                    <c:v>UK growth</c:v>
                  </c:pt>
                  <c:pt idx="2">
                    <c:v>Germany partners</c:v>
                  </c:pt>
                  <c:pt idx="3">
                    <c:v>Germany direct</c:v>
                  </c:pt>
                  <c:pt idx="4">
                    <c:v>Price changes</c:v>
                  </c:pt>
                  <c:pt idx="5">
                    <c:v>Churn</c:v>
                  </c:pt>
                  <c:pt idx="6">
                    <c:v>FY2028</c:v>
                  </c:pt>
                </c:lvl>
              </c:multiLvlStrCache>
            </c:multiLvl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108</c:v>
                </c:pt>
              </c:numCache>
            </c:numRef>
          </c:val>
        </c:ser>
        <c:dLbls>
          <c:numFmt formatCode="#,##0;-#,##0;;" sourceLinked="0"/>
          <c:txPr>
            <a:bodyPr/>
            <a:lstStyle/>
            <a:p>
              <a:pPr>
                <a:defRPr b="0" i="0" strike="noStrike" sz="1000" u="none">
                  <a:solidFill>
                    <a:srgbClr val="0B1F3A"/>
                  </a:solidFill>
                  <a:latin typeface="Arial"/>
                </a:defRPr>
              </a:pPr>
            </a:p>
          </c:txPr>
          <c:dLblPos val="ctr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8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C9D2DE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40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answer. The board has discussed Germany for two years — today is about a decision, not another option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board reads only this page, it can make the decision.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Northwind management accounts FY2025 — illustrative data</a:t>
            </a:r>
            <a:endParaRPr lang="en-US" dirty="0"/>
          </a:p>
          <a:p>
            <a:r>
              <a:rPr lang="en-US" dirty="0"/>
              <a:t>- Strategy team market model, Oct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Northwind management accounts FY2025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Strategy team market model, Oct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Strategy team market model, Oct 2026 — illustrative data</a:t>
            </a:r>
            <a:endParaRPr lang="en-US" dirty="0"/>
          </a:p>
          <a:p>
            <a:r>
              <a:rPr lang="en-US" dirty="0"/>
              <a:t>- Four comparable SaaS entries into Germany, 2019–2025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Four comparable SaaS entries into Germany, 2019–2025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Strategy team market model, Oct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Strategy team market model, Oct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Strategy team market model, Oct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Strategy team market model, Oct 2026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Analytics · Confidential — for board discussion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Analytics · Confidential — for board discussion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va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Craft Title sc:cover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011680"/>
            <a:ext cx="5378449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Entering the German mid-market can add €40M revenue by 2028</a:t>
            </a:r>
            <a:endParaRPr lang="en-US" sz="4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hape 0"/>
          <p:cNvSpPr/>
          <p:nvPr/>
        </p:nvSpPr>
        <p:spPr>
          <a:xfrm>
            <a:off x="8531352" y="0"/>
            <a:ext cx="3660343" cy="685800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3" name="Shape 1"/>
          <p:cNvSpPr/>
          <p:nvPr/>
        </p:nvSpPr>
        <p:spPr>
          <a:xfrm>
            <a:off x="9032682" y="5458347"/>
            <a:ext cx="293196" cy="759573"/>
          </a:xfrm>
          <a:prstGeom prst="rect">
            <a:avLst/>
          </a:prstGeom>
          <a:solidFill>
            <a:srgbClr val="9AB7E2"/>
          </a:solidFill>
          <a:ln/>
        </p:spPr>
      </p:sp>
      <p:sp>
        <p:nvSpPr>
          <p:cNvPr id="4" name="Shape 2"/>
          <p:cNvSpPr/>
          <p:nvPr/>
        </p:nvSpPr>
        <p:spPr>
          <a:xfrm>
            <a:off x="9505580" y="4787422"/>
            <a:ext cx="293196" cy="1430498"/>
          </a:xfrm>
          <a:prstGeom prst="rect">
            <a:avLst/>
          </a:prstGeom>
          <a:solidFill>
            <a:srgbClr val="8BACDE"/>
          </a:solidFill>
          <a:ln/>
        </p:spPr>
      </p:sp>
      <p:sp>
        <p:nvSpPr>
          <p:cNvPr id="5" name="Shape 3"/>
          <p:cNvSpPr/>
          <p:nvPr/>
        </p:nvSpPr>
        <p:spPr>
          <a:xfrm>
            <a:off x="9978477" y="4086843"/>
            <a:ext cx="293196" cy="2131077"/>
          </a:xfrm>
          <a:prstGeom prst="rect">
            <a:avLst/>
          </a:prstGeom>
          <a:solidFill>
            <a:srgbClr val="7BA1D9"/>
          </a:solidFill>
          <a:ln/>
        </p:spPr>
      </p:sp>
      <p:sp>
        <p:nvSpPr>
          <p:cNvPr id="6" name="Shape 4"/>
          <p:cNvSpPr/>
          <p:nvPr/>
        </p:nvSpPr>
        <p:spPr>
          <a:xfrm>
            <a:off x="10451374" y="3346755"/>
            <a:ext cx="293196" cy="2871165"/>
          </a:xfrm>
          <a:prstGeom prst="rect">
            <a:avLst/>
          </a:prstGeom>
          <a:solidFill>
            <a:srgbClr val="6B95D5"/>
          </a:solidFill>
          <a:ln/>
        </p:spPr>
      </p:sp>
      <p:sp>
        <p:nvSpPr>
          <p:cNvPr id="7" name="Shape 5"/>
          <p:cNvSpPr/>
          <p:nvPr/>
        </p:nvSpPr>
        <p:spPr>
          <a:xfrm>
            <a:off x="10924271" y="2981083"/>
            <a:ext cx="293196" cy="3236837"/>
          </a:xfrm>
          <a:prstGeom prst="rect">
            <a:avLst/>
          </a:prstGeom>
          <a:solidFill>
            <a:srgbClr val="5B8AD0"/>
          </a:solidFill>
          <a:ln/>
        </p:spPr>
      </p:sp>
      <p:sp>
        <p:nvSpPr>
          <p:cNvPr id="8" name="Shape 6"/>
          <p:cNvSpPr/>
          <p:nvPr/>
        </p:nvSpPr>
        <p:spPr>
          <a:xfrm>
            <a:off x="11397168" y="2211421"/>
            <a:ext cx="293196" cy="4006499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 flipV="1">
            <a:off x="9179281" y="4467382"/>
            <a:ext cx="472897" cy="670925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9652178" y="3766803"/>
            <a:ext cx="472897" cy="700579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10125075" y="3026715"/>
            <a:ext cx="472897" cy="740088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10597972" y="2661043"/>
            <a:ext cx="472897" cy="365673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11070869" y="1891381"/>
            <a:ext cx="472897" cy="769662"/>
          </a:xfrm>
          <a:prstGeom prst="line">
            <a:avLst/>
          </a:prstGeom>
          <a:noFill/>
          <a:ln w="28575">
            <a:solidFill>
              <a:srgbClr val="FFFFFF"/>
            </a:solidFill>
            <a:prstDash val="solid"/>
            <a:tailEnd type="triangle"/>
          </a:ln>
        </p:spPr>
      </p:sp>
      <p:sp>
        <p:nvSpPr>
          <p:cNvPr id="14" name="sc:cover/kicker"/>
          <p:cNvSpPr txBox="1"/>
          <p:nvPr/>
        </p:nvSpPr>
        <p:spPr>
          <a:xfrm>
            <a:off x="822960" y="1600200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DISCUSSION DOCUMENT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cover/subtitle"/>
          <p:cNvSpPr txBox="1"/>
          <p:nvPr/>
        </p:nvSpPr>
        <p:spPr>
          <a:xfrm>
            <a:off x="822960" y="3931920"/>
            <a:ext cx="395446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 and phased plan for a decision at the 14 November board meeting</a:t>
            </a:r>
            <a:endParaRPr lang="en-US" sz="16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22960" y="5715000"/>
            <a:ext cx="822960" cy="0"/>
          </a:xfrm>
          <a:custGeom>
            <a:avLst/>
            <a:gdLst/>
            <a:ahLst/>
            <a:cxnLst/>
            <a:rect l="0" t="0" r="r" b="b"/>
            <a:pathLst>
              <a:path w="822960" h="0" fill="none">
                <a:moveTo>
                  <a:pt x="0" y="0"/>
                </a:moveTo>
                <a:lnTo>
                  <a:pt x="822960" y="0"/>
                </a:lnTo>
              </a:path>
            </a:pathLst>
          </a:custGeom>
          <a:noFill/>
          <a:ln w="25400">
            <a:solidFill>
              <a:srgbClr val="1F5FBF"/>
            </a:solidFill>
            <a:prstDash val="solid"/>
          </a:ln>
        </p:spPr>
      </p:sp>
      <p:sp>
        <p:nvSpPr>
          <p:cNvPr id="18" name="sc:cover/presenter"/>
          <p:cNvSpPr txBox="1"/>
          <p:nvPr/>
        </p:nvSpPr>
        <p:spPr>
          <a:xfrm>
            <a:off x="822960" y="5833872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team   ·   October 2026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summary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Entering Germany now captures a €40M window before two rivals scale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summary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5396140"/>
            <a:ext cx="11094415" cy="675476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5" name="sc:summary/ask"/>
          <p:cNvSpPr txBox="1"/>
          <p:nvPr/>
        </p:nvSpPr>
        <p:spPr>
          <a:xfrm>
            <a:off x="777240" y="5396140"/>
            <a:ext cx="10637215" cy="67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requested: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Approve a €6M phase-1 budget and the partner shortlist at this meeting</a:t>
            </a:r>
            <a:endParaRPr lang="en-US" sz="1400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548640" y="1828800"/>
            <a:ext cx="18033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SITUATION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c:summary/situation"/>
          <p:cNvSpPr txBox="1"/>
          <p:nvPr/>
        </p:nvSpPr>
        <p:spPr>
          <a:xfrm>
            <a:off x="2626309" y="1792224"/>
            <a:ext cx="9016746" cy="932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UK mid-market business grew 18% a year since 2022 and now funds itself; the product is proven in a regulated market.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48640" y="2797568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943872"/>
            <a:ext cx="18033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COMPLICATION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summary/complication"/>
          <p:cNvSpPr txBox="1"/>
          <p:nvPr/>
        </p:nvSpPr>
        <p:spPr>
          <a:xfrm>
            <a:off x="2626309" y="2907296"/>
            <a:ext cx="9016746" cy="932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well-funded competitors are preparing German launches in 2027, and switching costs make early share sticky.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48640" y="3912639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4058943"/>
            <a:ext cx="18033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RESOLUTION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summary/resolution"/>
          <p:cNvSpPr txBox="1"/>
          <p:nvPr/>
        </p:nvSpPr>
        <p:spPr>
          <a:xfrm>
            <a:off x="2626309" y="4022367"/>
            <a:ext cx="9016746" cy="1099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 Germany in 2027 through a partner-led model, scaling direct sales only after 40 reference clients.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summary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management accounts FY2025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team market model, Oct 2026</a:t>
            </a:r>
            <a:endParaRPr lang="en-US" sz="8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2</a:t>
            </a:fld>
            <a:endParaRPr b="0" lang="en-US" kern="400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baseline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UK business is profitable, growing and ready to fund a second market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baseline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CHANGE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773936"/>
            <a:ext cx="2567864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5" name="Shape 3"/>
          <p:cNvSpPr/>
          <p:nvPr/>
        </p:nvSpPr>
        <p:spPr>
          <a:xfrm>
            <a:off x="3390824" y="1773936"/>
            <a:ext cx="2567864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6" name="Shape 4"/>
          <p:cNvSpPr/>
          <p:nvPr/>
        </p:nvSpPr>
        <p:spPr>
          <a:xfrm>
            <a:off x="6233008" y="1773936"/>
            <a:ext cx="2567864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7" name="Shape 5"/>
          <p:cNvSpPr/>
          <p:nvPr/>
        </p:nvSpPr>
        <p:spPr>
          <a:xfrm>
            <a:off x="9075191" y="1773936"/>
            <a:ext cx="2567864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8" name="Shape 6"/>
          <p:cNvSpPr/>
          <p:nvPr/>
        </p:nvSpPr>
        <p:spPr>
          <a:xfrm>
            <a:off x="9075191" y="1773936"/>
            <a:ext cx="2567864" cy="64008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9" name="sc:baseline/tiles/0/label"/>
          <p:cNvSpPr txBox="1"/>
          <p:nvPr/>
        </p:nvSpPr>
        <p:spPr>
          <a:xfrm>
            <a:off x="822960" y="3145536"/>
            <a:ext cx="20192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FY2025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baseline/tiles/1/label"/>
          <p:cNvSpPr txBox="1"/>
          <p:nvPr/>
        </p:nvSpPr>
        <p:spPr>
          <a:xfrm>
            <a:off x="3665144" y="3145536"/>
            <a:ext cx="20192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margin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baseline/tiles/2/label"/>
          <p:cNvSpPr txBox="1"/>
          <p:nvPr/>
        </p:nvSpPr>
        <p:spPr>
          <a:xfrm>
            <a:off x="6507328" y="3145536"/>
            <a:ext cx="20192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revenue retention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baseline/tiles/3/label"/>
          <p:cNvSpPr txBox="1"/>
          <p:nvPr/>
        </p:nvSpPr>
        <p:spPr>
          <a:xfrm>
            <a:off x="9349511" y="3145536"/>
            <a:ext cx="20192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cash flow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baseline/tiles/0/value"/>
          <p:cNvSpPr txBox="1"/>
          <p:nvPr/>
        </p:nvSpPr>
        <p:spPr>
          <a:xfrm>
            <a:off x="822960" y="2048256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€42M</a:t>
            </a:r>
            <a:endParaRPr lang="en-US" sz="5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22960" y="357378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137160"/>
                </a:moveTo>
                <a:lnTo>
                  <a:pt x="137160" y="137160"/>
                </a:lnTo>
                <a:lnTo>
                  <a:pt x="68580" y="0"/>
                </a:lnTo>
                <a:close/>
              </a:path>
            </a:pathLst>
          </a:custGeom>
          <a:solidFill>
            <a:srgbClr val="2E7D5B"/>
          </a:solidFill>
          <a:ln/>
        </p:spPr>
      </p:sp>
      <p:sp>
        <p:nvSpPr>
          <p:cNvPr id="15" name="sc:baseline/tiles/0/delta"/>
          <p:cNvSpPr txBox="1"/>
          <p:nvPr/>
        </p:nvSpPr>
        <p:spPr>
          <a:xfrm>
            <a:off x="1051560" y="3496056"/>
            <a:ext cx="1790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2E7D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+18% YoY</a:t>
            </a:r>
            <a:endParaRPr lang="en-US" sz="1400" b="1" dirty="0" kern="400000">
              <a:solidFill>
                <a:srgbClr val="2E7D5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22960" y="4425696"/>
            <a:ext cx="2019224" cy="0"/>
          </a:xfrm>
          <a:custGeom>
            <a:avLst/>
            <a:gdLst/>
            <a:ahLst/>
            <a:cxnLst/>
            <a:rect l="0" t="0" r="r" b="b"/>
            <a:pathLst>
              <a:path w="2019224" h="0" fill="none">
                <a:moveTo>
                  <a:pt x="0" y="0"/>
                </a:moveTo>
                <a:lnTo>
                  <a:pt x="2019224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17" name="sc:baseline/tiles/0/note"/>
          <p:cNvSpPr txBox="1"/>
          <p:nvPr/>
        </p:nvSpPr>
        <p:spPr>
          <a:xfrm>
            <a:off x="822960" y="4517136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Mid-market drove 60% of growth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baseline/tiles/1/value"/>
          <p:cNvSpPr txBox="1"/>
          <p:nvPr/>
        </p:nvSpPr>
        <p:spPr>
          <a:xfrm>
            <a:off x="3665144" y="2048256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23%</a:t>
            </a:r>
            <a:endParaRPr lang="en-US" sz="5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665144" y="357378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137160"/>
                </a:moveTo>
                <a:lnTo>
                  <a:pt x="137160" y="137160"/>
                </a:lnTo>
                <a:lnTo>
                  <a:pt x="68580" y="0"/>
                </a:lnTo>
                <a:close/>
              </a:path>
            </a:pathLst>
          </a:custGeom>
          <a:solidFill>
            <a:srgbClr val="2E7D5B"/>
          </a:solidFill>
          <a:ln/>
        </p:spPr>
      </p:sp>
      <p:sp>
        <p:nvSpPr>
          <p:cNvPr id="20" name="sc:baseline/tiles/1/delta"/>
          <p:cNvSpPr txBox="1"/>
          <p:nvPr/>
        </p:nvSpPr>
        <p:spPr>
          <a:xfrm>
            <a:off x="3893744" y="3496056"/>
            <a:ext cx="1790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2E7D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+3.1 pts</a:t>
            </a:r>
            <a:endParaRPr lang="en-US" sz="1400" b="1" dirty="0" kern="400000">
              <a:solidFill>
                <a:srgbClr val="2E7D5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665144" y="4425696"/>
            <a:ext cx="2019224" cy="0"/>
          </a:xfrm>
          <a:custGeom>
            <a:avLst/>
            <a:gdLst/>
            <a:ahLst/>
            <a:cxnLst/>
            <a:rect l="0" t="0" r="r" b="b"/>
            <a:pathLst>
              <a:path w="2019224" h="0" fill="none">
                <a:moveTo>
                  <a:pt x="0" y="0"/>
                </a:moveTo>
                <a:lnTo>
                  <a:pt x="2019224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22" name="sc:baseline/tiles/1/note"/>
          <p:cNvSpPr txBox="1"/>
          <p:nvPr/>
        </p:nvSpPr>
        <p:spPr>
          <a:xfrm>
            <a:off x="3665144" y="4517136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Highest in five years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baseline/tiles/2/value"/>
          <p:cNvSpPr txBox="1"/>
          <p:nvPr/>
        </p:nvSpPr>
        <p:spPr>
          <a:xfrm>
            <a:off x="6507328" y="2048256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112%</a:t>
            </a:r>
            <a:endParaRPr lang="en-US" sz="5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507328" y="357378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137160"/>
                </a:moveTo>
                <a:lnTo>
                  <a:pt x="137160" y="137160"/>
                </a:lnTo>
                <a:lnTo>
                  <a:pt x="68580" y="0"/>
                </a:lnTo>
                <a:close/>
              </a:path>
            </a:pathLst>
          </a:custGeom>
          <a:solidFill>
            <a:srgbClr val="2E7D5B"/>
          </a:solidFill>
          <a:ln/>
        </p:spPr>
      </p:sp>
      <p:sp>
        <p:nvSpPr>
          <p:cNvPr id="25" name="sc:baseline/tiles/2/delta"/>
          <p:cNvSpPr txBox="1"/>
          <p:nvPr/>
        </p:nvSpPr>
        <p:spPr>
          <a:xfrm>
            <a:off x="6735928" y="3496056"/>
            <a:ext cx="1790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2E7D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 pts</a:t>
            </a:r>
            <a:endParaRPr lang="en-US" sz="1400" b="1" dirty="0" kern="400000">
              <a:solidFill>
                <a:srgbClr val="2E7D5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507328" y="4425696"/>
            <a:ext cx="2019224" cy="0"/>
          </a:xfrm>
          <a:custGeom>
            <a:avLst/>
            <a:gdLst/>
            <a:ahLst/>
            <a:cxnLst/>
            <a:rect l="0" t="0" r="r" b="b"/>
            <a:pathLst>
              <a:path w="2019224" h="0" fill="none">
                <a:moveTo>
                  <a:pt x="0" y="0"/>
                </a:moveTo>
                <a:lnTo>
                  <a:pt x="2019224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27" name="sc:baseline/tiles/2/note"/>
          <p:cNvSpPr txBox="1"/>
          <p:nvPr/>
        </p:nvSpPr>
        <p:spPr>
          <a:xfrm>
            <a:off x="6507328" y="4517136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Expansion within existing accounts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c:baseline/tiles/3/value"/>
          <p:cNvSpPr txBox="1"/>
          <p:nvPr/>
        </p:nvSpPr>
        <p:spPr>
          <a:xfrm>
            <a:off x="9349511" y="2048256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€9M</a:t>
            </a:r>
            <a:endParaRPr lang="en-US" sz="5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9349511" y="357378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137160"/>
                </a:moveTo>
                <a:lnTo>
                  <a:pt x="137160" y="137160"/>
                </a:lnTo>
                <a:lnTo>
                  <a:pt x="68580" y="0"/>
                </a:lnTo>
                <a:close/>
              </a:path>
            </a:pathLst>
          </a:custGeom>
          <a:solidFill>
            <a:srgbClr val="2E7D5B"/>
          </a:solidFill>
          <a:ln/>
        </p:spPr>
      </p:sp>
      <p:sp>
        <p:nvSpPr>
          <p:cNvPr id="30" name="sc:baseline/tiles/3/delta"/>
          <p:cNvSpPr txBox="1"/>
          <p:nvPr/>
        </p:nvSpPr>
        <p:spPr>
          <a:xfrm>
            <a:off x="9578111" y="3496056"/>
            <a:ext cx="1790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2E7D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+€2.4M</a:t>
            </a:r>
            <a:endParaRPr lang="en-US" sz="1400" b="1" dirty="0" kern="400000">
              <a:solidFill>
                <a:srgbClr val="2E7D5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9349511" y="4425696"/>
            <a:ext cx="2019224" cy="0"/>
          </a:xfrm>
          <a:custGeom>
            <a:avLst/>
            <a:gdLst/>
            <a:ahLst/>
            <a:cxnLst/>
            <a:rect l="0" t="0" r="r" b="b"/>
            <a:pathLst>
              <a:path w="2019224" h="0" fill="none">
                <a:moveTo>
                  <a:pt x="0" y="0"/>
                </a:moveTo>
                <a:lnTo>
                  <a:pt x="2019224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32" name="sc:baseline/tiles/3/note"/>
          <p:cNvSpPr txBox="1"/>
          <p:nvPr/>
        </p:nvSpPr>
        <p:spPr>
          <a:xfrm>
            <a:off x="9349511" y="4517136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Covers phase 1 without new capital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3" name="sc:baseline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Northwind management accounts FY2025</a:t>
            </a:r>
            <a:endParaRPr lang="en-US" sz="8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3</a:t>
            </a:fld>
            <a:endParaRPr b="0" lang="en-US" kern="400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window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German mid-market is three times our UK base and still under-served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window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CHANGE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window/chart/label"/>
          <p:cNvSpPr txBox="1"/>
          <p:nvPr/>
        </p:nvSpPr>
        <p:spPr>
          <a:xfrm>
            <a:off x="548640" y="1682496"/>
            <a:ext cx="726779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Addressable mid-market firms, thousands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5" name="Chart 0" descr="Chart: Firms — UK 14, Germany 41, France 28, Netherlands 9.5, Nordics 12"/>
          <p:cNvGraphicFramePr/>
          <p:nvPr/>
        </p:nvGraphicFramePr>
        <p:xfrm>
          <a:off x="548640" y="2066544"/>
          <a:ext cx="7267799" cy="400507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88773" y="4439595"/>
            <a:ext cx="117329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2142333" y="2508931"/>
            <a:ext cx="117329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3595893" y="3438510"/>
            <a:ext cx="117329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5049452" y="4761372"/>
            <a:ext cx="117329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6503012" y="4582607"/>
            <a:ext cx="117329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8182199" y="1682496"/>
            <a:ext cx="3460857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12" name="Shape 9"/>
          <p:cNvSpPr/>
          <p:nvPr/>
        </p:nvSpPr>
        <p:spPr>
          <a:xfrm>
            <a:off x="8182199" y="1682496"/>
            <a:ext cx="54864" cy="438912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13" name="sc:window/takeaway/headline"/>
          <p:cNvSpPr txBox="1"/>
          <p:nvPr/>
        </p:nvSpPr>
        <p:spPr>
          <a:xfrm>
            <a:off x="8456519" y="1956816"/>
            <a:ext cx="2957937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Germany is the largest prize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window/takeaway/points"/>
          <p:cNvSpPr txBox="1"/>
          <p:nvPr/>
        </p:nvSpPr>
        <p:spPr>
          <a:xfrm>
            <a:off x="8456519" y="2414016"/>
            <a:ext cx="2957937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top vendor holds under 12% share; no one owns the segment yet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8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rivals plan 2027 launches — early references will decide share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window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team market model, Oct 2026</a:t>
            </a:r>
            <a:endParaRPr lang="en-US" sz="8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4</a:t>
            </a:fld>
            <a:endParaRPr b="0" lang="en-US" kern="400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option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partner-led entry beats direct build and acquisition on speed and risk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options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RECOMMENDATION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5547404"/>
            <a:ext cx="11094415" cy="524212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5547404"/>
            <a:ext cx="54864" cy="524212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6" name="sc:options/verdict"/>
          <p:cNvSpPr txBox="1"/>
          <p:nvPr/>
        </p:nvSpPr>
        <p:spPr>
          <a:xfrm>
            <a:off x="777240" y="5547404"/>
            <a:ext cx="10637215" cy="524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Verdict: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Partner-led keeps €6M at risk with quarterly exit gates and still reaches revenue in 2027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578751" y="1682496"/>
            <a:ext cx="2477288" cy="3700316"/>
          </a:xfrm>
          <a:prstGeom prst="rect">
            <a:avLst/>
          </a:prstGeom>
          <a:solidFill>
            <a:srgbClr val="E3ECF9"/>
          </a:solidFill>
          <a:ln/>
        </p:spPr>
      </p:sp>
      <p:sp>
        <p:nvSpPr>
          <p:cNvPr id="8" name="sc:options/options/0/name"/>
          <p:cNvSpPr txBox="1"/>
          <p:nvPr/>
        </p:nvSpPr>
        <p:spPr>
          <a:xfrm>
            <a:off x="4128894" y="1755648"/>
            <a:ext cx="227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build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options/options/0/summary"/>
          <p:cNvSpPr txBox="1"/>
          <p:nvPr/>
        </p:nvSpPr>
        <p:spPr>
          <a:xfrm>
            <a:off x="4128894" y="2029968"/>
            <a:ext cx="2276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 sales team from day one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6679335" y="1755648"/>
            <a:ext cx="227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RECOMMENDED</a:t>
            </a:r>
            <a:endParaRPr lang="en-US" sz="85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options/options/1/name"/>
          <p:cNvSpPr txBox="1"/>
          <p:nvPr/>
        </p:nvSpPr>
        <p:spPr>
          <a:xfrm>
            <a:off x="6679335" y="1956816"/>
            <a:ext cx="227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Partner-led</a:t>
            </a:r>
            <a:endParaRPr lang="en-US" sz="15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options/options/1/summary"/>
          <p:cNvSpPr txBox="1"/>
          <p:nvPr/>
        </p:nvSpPr>
        <p:spPr>
          <a:xfrm>
            <a:off x="6679335" y="2231136"/>
            <a:ext cx="22761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resellers, direct later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options/options/2/name"/>
          <p:cNvSpPr txBox="1"/>
          <p:nvPr/>
        </p:nvSpPr>
        <p:spPr>
          <a:xfrm>
            <a:off x="9229775" y="1755648"/>
            <a:ext cx="227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Acquire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options/options/2/summary"/>
          <p:cNvSpPr txBox="1"/>
          <p:nvPr/>
        </p:nvSpPr>
        <p:spPr>
          <a:xfrm>
            <a:off x="9229775" y="2029968"/>
            <a:ext cx="2276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 a local player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48640" y="2660904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12700">
            <a:solidFill>
              <a:srgbClr val="0B1F3A"/>
            </a:solidFill>
            <a:prstDash val="solid"/>
          </a:ln>
        </p:spPr>
      </p:sp>
      <p:sp>
        <p:nvSpPr>
          <p:cNvPr id="16" name="sc:options/criteria/0/name"/>
          <p:cNvSpPr txBox="1"/>
          <p:nvPr/>
        </p:nvSpPr>
        <p:spPr>
          <a:xfrm>
            <a:off x="548640" y="2752344"/>
            <a:ext cx="3260214" cy="497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to first revenue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c:options/cells/0/0"/>
          <p:cNvSpPr txBox="1"/>
          <p:nvPr/>
        </p:nvSpPr>
        <p:spPr>
          <a:xfrm>
            <a:off x="4128894" y="2734056"/>
            <a:ext cx="2276120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 kern="400000">
                <a:solidFill>
                  <a:srgbClr val="2336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months</a:t>
            </a:r>
            <a:endParaRPr lang="en-US" sz="1300" dirty="0" kern="400000">
              <a:solidFill>
                <a:srgbClr val="23364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options/cells/0/1"/>
          <p:cNvSpPr txBox="1"/>
          <p:nvPr/>
        </p:nvSpPr>
        <p:spPr>
          <a:xfrm>
            <a:off x="6679335" y="2734056"/>
            <a:ext cx="2276120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months</a:t>
            </a:r>
            <a:endParaRPr lang="en-US" sz="13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options/cells/0/2"/>
          <p:cNvSpPr txBox="1"/>
          <p:nvPr/>
        </p:nvSpPr>
        <p:spPr>
          <a:xfrm>
            <a:off x="9229775" y="2734056"/>
            <a:ext cx="2276120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 kern="400000">
                <a:solidFill>
                  <a:srgbClr val="2336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months</a:t>
            </a:r>
            <a:endParaRPr lang="en-US" sz="1300" dirty="0" kern="400000">
              <a:solidFill>
                <a:srgbClr val="23364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48640" y="3341381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1" name="sc:options/criteria/1/name"/>
          <p:cNvSpPr txBox="1"/>
          <p:nvPr/>
        </p:nvSpPr>
        <p:spPr>
          <a:xfrm>
            <a:off x="548640" y="3432821"/>
            <a:ext cx="3260214" cy="497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at risk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options/cells/1/0"/>
          <p:cNvSpPr txBox="1"/>
          <p:nvPr/>
        </p:nvSpPr>
        <p:spPr>
          <a:xfrm>
            <a:off x="4128894" y="3414533"/>
            <a:ext cx="2276120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 kern="400000">
                <a:solidFill>
                  <a:srgbClr val="2336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€14M</a:t>
            </a:r>
            <a:endParaRPr lang="en-US" sz="1300" dirty="0" kern="400000">
              <a:solidFill>
                <a:srgbClr val="23364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options/cells/1/1"/>
          <p:cNvSpPr txBox="1"/>
          <p:nvPr/>
        </p:nvSpPr>
        <p:spPr>
          <a:xfrm>
            <a:off x="6679335" y="3414533"/>
            <a:ext cx="2276120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€6M</a:t>
            </a:r>
            <a:endParaRPr lang="en-US" sz="13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c:options/cells/1/2"/>
          <p:cNvSpPr txBox="1"/>
          <p:nvPr/>
        </p:nvSpPr>
        <p:spPr>
          <a:xfrm>
            <a:off x="9229775" y="3414533"/>
            <a:ext cx="2276120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 kern="400000">
                <a:solidFill>
                  <a:srgbClr val="2336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€35–45M</a:t>
            </a:r>
            <a:endParaRPr lang="en-US" sz="1300" dirty="0" kern="400000">
              <a:solidFill>
                <a:srgbClr val="23364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548640" y="4021858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6" name="sc:options/criteria/2/name"/>
          <p:cNvSpPr txBox="1"/>
          <p:nvPr/>
        </p:nvSpPr>
        <p:spPr>
          <a:xfrm>
            <a:off x="548640" y="4113298"/>
            <a:ext cx="3260214" cy="497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of customer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7" name="sc:options/cells/2/0"/>
          <p:cNvSpPr txBox="1"/>
          <p:nvPr/>
        </p:nvSpPr>
        <p:spPr>
          <a:xfrm>
            <a:off x="4128894" y="4095010"/>
            <a:ext cx="2276120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 kern="400000">
                <a:solidFill>
                  <a:srgbClr val="2336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</a:t>
            </a:r>
            <a:endParaRPr lang="en-US" sz="1300" dirty="0" kern="400000">
              <a:solidFill>
                <a:srgbClr val="23364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c:options/cells/2/1"/>
          <p:cNvSpPr txBox="1"/>
          <p:nvPr/>
        </p:nvSpPr>
        <p:spPr>
          <a:xfrm>
            <a:off x="6679335" y="4095010"/>
            <a:ext cx="2276120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in years 1–2</a:t>
            </a:r>
            <a:endParaRPr lang="en-US" sz="13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9" name="sc:options/cells/2/2"/>
          <p:cNvSpPr txBox="1"/>
          <p:nvPr/>
        </p:nvSpPr>
        <p:spPr>
          <a:xfrm>
            <a:off x="9229775" y="4095010"/>
            <a:ext cx="2276120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 kern="400000">
                <a:solidFill>
                  <a:srgbClr val="2336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</a:t>
            </a:r>
            <a:endParaRPr lang="en-US" sz="1300" dirty="0" kern="400000">
              <a:solidFill>
                <a:srgbClr val="23364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48640" y="4702335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31" name="sc:options/criteria/3/name"/>
          <p:cNvSpPr txBox="1"/>
          <p:nvPr/>
        </p:nvSpPr>
        <p:spPr>
          <a:xfrm>
            <a:off x="548640" y="4793775"/>
            <a:ext cx="3260214" cy="497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Reversibility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2" name="sc:options/cells/3/0"/>
          <p:cNvSpPr txBox="1"/>
          <p:nvPr/>
        </p:nvSpPr>
        <p:spPr>
          <a:xfrm>
            <a:off x="4128894" y="4775487"/>
            <a:ext cx="2276120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 kern="400000">
                <a:solidFill>
                  <a:srgbClr val="2336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— sunk cost</a:t>
            </a:r>
            <a:endParaRPr lang="en-US" sz="1300" dirty="0" kern="400000">
              <a:solidFill>
                <a:srgbClr val="23364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3" name="sc:options/cells/3/1"/>
          <p:cNvSpPr txBox="1"/>
          <p:nvPr/>
        </p:nvSpPr>
        <p:spPr>
          <a:xfrm>
            <a:off x="6679335" y="4775487"/>
            <a:ext cx="2276120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— exit gates</a:t>
            </a:r>
            <a:endParaRPr lang="en-US" sz="13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4" name="sc:options/cells/3/2"/>
          <p:cNvSpPr txBox="1"/>
          <p:nvPr/>
        </p:nvSpPr>
        <p:spPr>
          <a:xfrm>
            <a:off x="9229775" y="4775487"/>
            <a:ext cx="2276120" cy="534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 kern="400000">
                <a:solidFill>
                  <a:srgbClr val="2336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low</a:t>
            </a:r>
            <a:endParaRPr lang="en-US" sz="1300" dirty="0" kern="400000">
              <a:solidFill>
                <a:srgbClr val="23364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548640" y="5382812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36" name="sc:options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team market model, Oct 2026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comparable SaaS entries into Germany, 2019–2025</a:t>
            </a:r>
            <a:endParaRPr lang="en-US" sz="8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5</a:t>
            </a:fld>
            <a:endParaRPr b="0" lang="en-US" kern="400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reason-speed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 cut time to first revenue from 18 to 7 months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reason-speed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RECOMMENDATION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reason-speed/chart/label"/>
          <p:cNvSpPr txBox="1"/>
          <p:nvPr/>
        </p:nvSpPr>
        <p:spPr>
          <a:xfrm>
            <a:off x="548640" y="1682496"/>
            <a:ext cx="726779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from decision to first recurring revenue, comparable entries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5" name="Chart 0" descr="Chart: Months — Partner-led (avg) 7, Hybrid 11, Direct build (avg) 18, Greenfield subsidiary 22"/>
          <p:cNvGraphicFramePr/>
          <p:nvPr/>
        </p:nvGraphicFramePr>
        <p:xfrm>
          <a:off x="548640" y="2066544"/>
          <a:ext cx="7267799" cy="400507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3950057" y="2497455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4699525" y="3487293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6011094" y="4477131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6760562" y="5466969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8182199" y="1682496"/>
            <a:ext cx="3460857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11" name="Shape 8"/>
          <p:cNvSpPr/>
          <p:nvPr/>
        </p:nvSpPr>
        <p:spPr>
          <a:xfrm>
            <a:off x="8182199" y="1682496"/>
            <a:ext cx="54864" cy="438912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12" name="sc:reason-speed/takeaway/headline"/>
          <p:cNvSpPr txBox="1"/>
          <p:nvPr/>
        </p:nvSpPr>
        <p:spPr>
          <a:xfrm>
            <a:off x="8456519" y="1956816"/>
            <a:ext cx="2957937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 wins the window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reason-speed/takeaway/points"/>
          <p:cNvSpPr txBox="1"/>
          <p:nvPr/>
        </p:nvSpPr>
        <p:spPr>
          <a:xfrm>
            <a:off x="8456519" y="2414016"/>
            <a:ext cx="2957937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 bring warm pipelines and local compliance know-how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8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months puts us live before both rivals launch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reason-speed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comparable SaaS entries into Germany, 2019–2025</a:t>
            </a:r>
            <a:endParaRPr lang="en-US" sz="8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6</a:t>
            </a:fld>
            <a:endParaRPr b="0" lang="en-US" kern="400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reason-value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Germany adds €40M by 2028 on top of a growing UK base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reason-value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RECOMMENDATION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reason-value/chart/label"/>
          <p:cNvSpPr txBox="1"/>
          <p:nvPr/>
        </p:nvSpPr>
        <p:spPr>
          <a:xfrm>
            <a:off x="548640" y="1682496"/>
            <a:ext cx="726779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bridge FY2025 → FY2028, €M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5" name="Chart 0" descr="Chart: FY2025 42, UK growth +31, Germany partners +28, Germany direct +12, Price changes +4, Churn −9, FY2028 108"/>
          <p:cNvGraphicFramePr/>
          <p:nvPr/>
        </p:nvGraphicFramePr>
        <p:xfrm>
          <a:off x="548640" y="2066544"/>
          <a:ext cx="7267799" cy="400507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96484" y="4368089"/>
            <a:ext cx="94256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1634741" y="3576414"/>
            <a:ext cx="94256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+31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2672998" y="2861354"/>
            <a:ext cx="94256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+28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3711255" y="2554899"/>
            <a:ext cx="94256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+12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4749512" y="2452747"/>
            <a:ext cx="94256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5787769" y="2956908"/>
            <a:ext cx="94256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−9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6826025" y="2682588"/>
            <a:ext cx="94256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108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1356173" y="4614977"/>
            <a:ext cx="461448" cy="0"/>
          </a:xfrm>
          <a:custGeom>
            <a:avLst/>
            <a:gdLst/>
            <a:ahLst/>
            <a:cxnLst/>
            <a:rect l="0" t="0" r="r" b="b"/>
            <a:pathLst>
              <a:path w="461448" h="0" fill="none">
                <a:moveTo>
                  <a:pt x="0" y="0"/>
                </a:moveTo>
                <a:lnTo>
                  <a:pt x="461448" y="0"/>
                </a:lnTo>
              </a:path>
            </a:pathLst>
          </a:custGeom>
          <a:noFill/>
          <a:ln w="9525">
            <a:solidFill>
              <a:srgbClr val="5B6B7F"/>
            </a:solidFill>
            <a:prstDash val="dash"/>
          </a:ln>
        </p:spPr>
      </p:sp>
      <p:sp>
        <p:nvSpPr>
          <p:cNvPr id="14" name="Shape 11"/>
          <p:cNvSpPr/>
          <p:nvPr/>
        </p:nvSpPr>
        <p:spPr>
          <a:xfrm>
            <a:off x="2394430" y="3823302"/>
            <a:ext cx="461448" cy="0"/>
          </a:xfrm>
          <a:custGeom>
            <a:avLst/>
            <a:gdLst/>
            <a:ahLst/>
            <a:cxnLst/>
            <a:rect l="0" t="0" r="r" b="b"/>
            <a:pathLst>
              <a:path w="461448" h="0" fill="none">
                <a:moveTo>
                  <a:pt x="0" y="0"/>
                </a:moveTo>
                <a:lnTo>
                  <a:pt x="461448" y="0"/>
                </a:lnTo>
              </a:path>
            </a:pathLst>
          </a:custGeom>
          <a:noFill/>
          <a:ln w="9525">
            <a:solidFill>
              <a:srgbClr val="5B6B7F"/>
            </a:solidFill>
            <a:prstDash val="dash"/>
          </a:ln>
        </p:spPr>
      </p:sp>
      <p:sp>
        <p:nvSpPr>
          <p:cNvPr id="15" name="Shape 12"/>
          <p:cNvSpPr/>
          <p:nvPr/>
        </p:nvSpPr>
        <p:spPr>
          <a:xfrm>
            <a:off x="3432687" y="3108242"/>
            <a:ext cx="461448" cy="0"/>
          </a:xfrm>
          <a:custGeom>
            <a:avLst/>
            <a:gdLst/>
            <a:ahLst/>
            <a:cxnLst/>
            <a:rect l="0" t="0" r="r" b="b"/>
            <a:pathLst>
              <a:path w="461448" h="0" fill="none">
                <a:moveTo>
                  <a:pt x="0" y="0"/>
                </a:moveTo>
                <a:lnTo>
                  <a:pt x="461448" y="0"/>
                </a:lnTo>
              </a:path>
            </a:pathLst>
          </a:custGeom>
          <a:noFill/>
          <a:ln w="9525">
            <a:solidFill>
              <a:srgbClr val="5B6B7F"/>
            </a:solidFill>
            <a:prstDash val="dash"/>
          </a:ln>
        </p:spPr>
      </p:sp>
      <p:sp>
        <p:nvSpPr>
          <p:cNvPr id="16" name="Shape 13"/>
          <p:cNvSpPr/>
          <p:nvPr/>
        </p:nvSpPr>
        <p:spPr>
          <a:xfrm>
            <a:off x="4470944" y="2801787"/>
            <a:ext cx="461448" cy="0"/>
          </a:xfrm>
          <a:custGeom>
            <a:avLst/>
            <a:gdLst/>
            <a:ahLst/>
            <a:cxnLst/>
            <a:rect l="0" t="0" r="r" b="b"/>
            <a:pathLst>
              <a:path w="461448" h="0" fill="none">
                <a:moveTo>
                  <a:pt x="0" y="0"/>
                </a:moveTo>
                <a:lnTo>
                  <a:pt x="461448" y="0"/>
                </a:lnTo>
              </a:path>
            </a:pathLst>
          </a:custGeom>
          <a:noFill/>
          <a:ln w="9525">
            <a:solidFill>
              <a:srgbClr val="5B6B7F"/>
            </a:solidFill>
            <a:prstDash val="dash"/>
          </a:ln>
        </p:spPr>
      </p:sp>
      <p:sp>
        <p:nvSpPr>
          <p:cNvPr id="17" name="Shape 14"/>
          <p:cNvSpPr/>
          <p:nvPr/>
        </p:nvSpPr>
        <p:spPr>
          <a:xfrm>
            <a:off x="5509201" y="2699635"/>
            <a:ext cx="461448" cy="0"/>
          </a:xfrm>
          <a:custGeom>
            <a:avLst/>
            <a:gdLst/>
            <a:ahLst/>
            <a:cxnLst/>
            <a:rect l="0" t="0" r="r" b="b"/>
            <a:pathLst>
              <a:path w="461448" h="0" fill="none">
                <a:moveTo>
                  <a:pt x="0" y="0"/>
                </a:moveTo>
                <a:lnTo>
                  <a:pt x="461448" y="0"/>
                </a:lnTo>
              </a:path>
            </a:pathLst>
          </a:custGeom>
          <a:noFill/>
          <a:ln w="9525">
            <a:solidFill>
              <a:srgbClr val="5B6B7F"/>
            </a:solidFill>
            <a:prstDash val="dash"/>
          </a:ln>
        </p:spPr>
      </p:sp>
      <p:sp>
        <p:nvSpPr>
          <p:cNvPr id="18" name="Shape 15"/>
          <p:cNvSpPr/>
          <p:nvPr/>
        </p:nvSpPr>
        <p:spPr>
          <a:xfrm>
            <a:off x="6547458" y="2929476"/>
            <a:ext cx="461448" cy="0"/>
          </a:xfrm>
          <a:custGeom>
            <a:avLst/>
            <a:gdLst/>
            <a:ahLst/>
            <a:cxnLst/>
            <a:rect l="0" t="0" r="r" b="b"/>
            <a:pathLst>
              <a:path w="461448" h="0" fill="none">
                <a:moveTo>
                  <a:pt x="0" y="0"/>
                </a:moveTo>
                <a:lnTo>
                  <a:pt x="461448" y="0"/>
                </a:lnTo>
              </a:path>
            </a:pathLst>
          </a:custGeom>
          <a:noFill/>
          <a:ln w="9525">
            <a:solidFill>
              <a:srgbClr val="5B6B7F"/>
            </a:solidFill>
            <a:prstDash val="dash"/>
          </a:ln>
        </p:spPr>
      </p:sp>
      <p:sp>
        <p:nvSpPr>
          <p:cNvPr id="19" name="Shape 16"/>
          <p:cNvSpPr/>
          <p:nvPr/>
        </p:nvSpPr>
        <p:spPr>
          <a:xfrm>
            <a:off x="8182199" y="1682496"/>
            <a:ext cx="3460857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20" name="Shape 17"/>
          <p:cNvSpPr/>
          <p:nvPr/>
        </p:nvSpPr>
        <p:spPr>
          <a:xfrm>
            <a:off x="8182199" y="1682496"/>
            <a:ext cx="54864" cy="438912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21" name="sc:reason-value/takeaway/headline"/>
          <p:cNvSpPr txBox="1"/>
          <p:nvPr/>
        </p:nvSpPr>
        <p:spPr>
          <a:xfrm>
            <a:off x="8456519" y="1956816"/>
            <a:ext cx="2957937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Germany is 40% of new revenue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reason-value/takeaway/points"/>
          <p:cNvSpPr txBox="1"/>
          <p:nvPr/>
        </p:nvSpPr>
        <p:spPr>
          <a:xfrm>
            <a:off x="8456519" y="2414016"/>
            <a:ext cx="2957937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€28M of the €40M comes through partners in years 1–2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8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sales add €12M only after Gate 2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reason-value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team market model, Oct 2026</a:t>
            </a:r>
            <a:endParaRPr lang="en-US" sz="8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7</a:t>
            </a:fld>
            <a:endParaRPr b="0" lang="en-US" kern="400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plan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Localisation is the critical path; direct sales scale only after Gate 2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plan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GET THERE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plan/periods/0"/>
          <p:cNvSpPr txBox="1"/>
          <p:nvPr/>
        </p:nvSpPr>
        <p:spPr>
          <a:xfrm>
            <a:off x="2989411" y="1682496"/>
            <a:ext cx="144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26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989411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6" name="sc:plan/periods/1"/>
          <p:cNvSpPr txBox="1"/>
          <p:nvPr/>
        </p:nvSpPr>
        <p:spPr>
          <a:xfrm>
            <a:off x="4431685" y="1682496"/>
            <a:ext cx="144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27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431685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8" name="sc:plan/periods/2"/>
          <p:cNvSpPr txBox="1"/>
          <p:nvPr/>
        </p:nvSpPr>
        <p:spPr>
          <a:xfrm>
            <a:off x="5873959" y="1682496"/>
            <a:ext cx="144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27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873959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0" name="sc:plan/periods/3"/>
          <p:cNvSpPr txBox="1"/>
          <p:nvPr/>
        </p:nvSpPr>
        <p:spPr>
          <a:xfrm>
            <a:off x="7316233" y="1682496"/>
            <a:ext cx="144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27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316233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2" name="sc:plan/periods/4"/>
          <p:cNvSpPr txBox="1"/>
          <p:nvPr/>
        </p:nvSpPr>
        <p:spPr>
          <a:xfrm>
            <a:off x="8758507" y="1682496"/>
            <a:ext cx="144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27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758507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4" name="sc:plan/periods/5"/>
          <p:cNvSpPr txBox="1"/>
          <p:nvPr/>
        </p:nvSpPr>
        <p:spPr>
          <a:xfrm>
            <a:off x="10200781" y="1682496"/>
            <a:ext cx="144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28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0200781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643055" y="2048256"/>
            <a:ext cx="0" cy="3429000"/>
          </a:xfrm>
          <a:custGeom>
            <a:avLst/>
            <a:gdLst/>
            <a:ahLst/>
            <a:cxnLst/>
            <a:rect l="0" t="0" r="r" b="b"/>
            <a:pathLst>
              <a:path w="0" h="3429000" fill="none">
                <a:moveTo>
                  <a:pt x="0" y="0"/>
                </a:moveTo>
                <a:lnTo>
                  <a:pt x="0" y="342900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8640" y="20482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12700">
            <a:solidFill>
              <a:srgbClr val="0B1F3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710548" y="2002536"/>
            <a:ext cx="0" cy="3520440"/>
          </a:xfrm>
          <a:custGeom>
            <a:avLst/>
            <a:gdLst/>
            <a:ahLst/>
            <a:cxnLst/>
            <a:rect l="0" t="0" r="r" b="b"/>
            <a:pathLst>
              <a:path w="0" h="3520440" fill="none">
                <a:moveTo>
                  <a:pt x="0" y="0"/>
                </a:moveTo>
                <a:lnTo>
                  <a:pt x="0" y="3520440"/>
                </a:lnTo>
              </a:path>
            </a:pathLst>
          </a:custGeom>
          <a:noFill/>
          <a:ln w="15875">
            <a:solidFill>
              <a:srgbClr val="1F5FBF"/>
            </a:solidFill>
            <a:prstDash val="dash"/>
          </a:ln>
        </p:spPr>
      </p:sp>
      <p:sp>
        <p:nvSpPr>
          <p:cNvPr id="19" name="Text 17"/>
          <p:cNvSpPr txBox="1"/>
          <p:nvPr/>
        </p:nvSpPr>
        <p:spPr>
          <a:xfrm>
            <a:off x="3253348" y="5532120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48640" y="27340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1" name="sc:plan/rows/0/name"/>
          <p:cNvSpPr txBox="1"/>
          <p:nvPr/>
        </p:nvSpPr>
        <p:spPr>
          <a:xfrm>
            <a:off x="548640" y="2093976"/>
            <a:ext cx="2303611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 selection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044275" y="2199132"/>
            <a:ext cx="2774820" cy="384048"/>
          </a:xfrm>
          <a:prstGeom prst="roundRect">
            <a:avLst>
              <a:gd name="adj" fmla="val 19048"/>
            </a:avLst>
          </a:prstGeom>
          <a:solidFill>
            <a:srgbClr val="AAC2E7"/>
          </a:solidFill>
          <a:ln/>
        </p:spPr>
      </p:sp>
      <p:sp>
        <p:nvSpPr>
          <p:cNvPr id="23" name="sc:plan/rows/0/bars/0/label"/>
          <p:cNvSpPr txBox="1"/>
          <p:nvPr/>
        </p:nvSpPr>
        <p:spPr>
          <a:xfrm>
            <a:off x="3135715" y="2199132"/>
            <a:ext cx="26376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Shortlist → sign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48640" y="34198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5" name="sc:plan/rows/1/name"/>
          <p:cNvSpPr txBox="1"/>
          <p:nvPr/>
        </p:nvSpPr>
        <p:spPr>
          <a:xfrm>
            <a:off x="548640" y="2779776"/>
            <a:ext cx="2303611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Localisation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486549" y="2884932"/>
            <a:ext cx="2774820" cy="384048"/>
          </a:xfrm>
          <a:prstGeom prst="roundRect">
            <a:avLst>
              <a:gd name="adj" fmla="val 19048"/>
            </a:avLst>
          </a:prstGeom>
          <a:solidFill>
            <a:srgbClr val="1F5FBF"/>
          </a:solidFill>
          <a:ln/>
        </p:spPr>
      </p:sp>
      <p:sp>
        <p:nvSpPr>
          <p:cNvPr id="27" name="sc:plan/rows/1/bars/0/label"/>
          <p:cNvSpPr txBox="1"/>
          <p:nvPr/>
        </p:nvSpPr>
        <p:spPr>
          <a:xfrm>
            <a:off x="4577989" y="2884932"/>
            <a:ext cx="26376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path</a:t>
            </a:r>
            <a:endParaRPr lang="en-US" sz="1000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548640" y="41056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9" name="sc:plan/rows/2/name"/>
          <p:cNvSpPr txBox="1"/>
          <p:nvPr/>
        </p:nvSpPr>
        <p:spPr>
          <a:xfrm>
            <a:off x="548640" y="3465576"/>
            <a:ext cx="2303611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clients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928823" y="3570732"/>
            <a:ext cx="4217094" cy="384048"/>
          </a:xfrm>
          <a:prstGeom prst="roundRect">
            <a:avLst>
              <a:gd name="adj" fmla="val 19048"/>
            </a:avLst>
          </a:prstGeom>
          <a:solidFill>
            <a:srgbClr val="AAC2E7"/>
          </a:solidFill>
          <a:ln/>
        </p:spPr>
      </p:sp>
      <p:sp>
        <p:nvSpPr>
          <p:cNvPr id="31" name="sc:plan/rows/2/bars/0/label"/>
          <p:cNvSpPr txBox="1"/>
          <p:nvPr/>
        </p:nvSpPr>
        <p:spPr>
          <a:xfrm>
            <a:off x="6020263" y="3570732"/>
            <a:ext cx="407993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references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548640" y="47914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33" name="sc:plan/rows/3/name"/>
          <p:cNvSpPr txBox="1"/>
          <p:nvPr/>
        </p:nvSpPr>
        <p:spPr>
          <a:xfrm>
            <a:off x="548640" y="4151376"/>
            <a:ext cx="2303611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reviews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5928823" y="4256532"/>
            <a:ext cx="1332546" cy="384048"/>
          </a:xfrm>
          <a:prstGeom prst="roundRect">
            <a:avLst>
              <a:gd name="adj" fmla="val 19048"/>
            </a:avLst>
          </a:prstGeom>
          <a:solidFill>
            <a:srgbClr val="AAC2E7"/>
          </a:solidFill>
          <a:ln/>
        </p:spPr>
      </p:sp>
      <p:sp>
        <p:nvSpPr>
          <p:cNvPr id="35" name="sc:plan/rows/3/bars/0/label"/>
          <p:cNvSpPr txBox="1"/>
          <p:nvPr/>
        </p:nvSpPr>
        <p:spPr>
          <a:xfrm>
            <a:off x="6020263" y="4256532"/>
            <a:ext cx="11953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1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10255645" y="4256532"/>
            <a:ext cx="1332546" cy="384048"/>
          </a:xfrm>
          <a:prstGeom prst="roundRect">
            <a:avLst>
              <a:gd name="adj" fmla="val 19048"/>
            </a:avLst>
          </a:prstGeom>
          <a:solidFill>
            <a:srgbClr val="AAC2E7"/>
          </a:solidFill>
          <a:ln/>
        </p:spPr>
      </p:sp>
      <p:sp>
        <p:nvSpPr>
          <p:cNvPr id="37" name="sc:plan/rows/3/bars/1/label"/>
          <p:cNvSpPr txBox="1"/>
          <p:nvPr/>
        </p:nvSpPr>
        <p:spPr>
          <a:xfrm>
            <a:off x="10347085" y="4256532"/>
            <a:ext cx="11953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 2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548640" y="5477256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39" name="sc:plan/rows/4/name"/>
          <p:cNvSpPr txBox="1"/>
          <p:nvPr/>
        </p:nvSpPr>
        <p:spPr>
          <a:xfrm>
            <a:off x="548640" y="4837176"/>
            <a:ext cx="2303611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sales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10255645" y="4942332"/>
            <a:ext cx="1332546" cy="384048"/>
          </a:xfrm>
          <a:prstGeom prst="roundRect">
            <a:avLst>
              <a:gd name="adj" fmla="val 19048"/>
            </a:avLst>
          </a:prstGeom>
          <a:solidFill>
            <a:srgbClr val="AAC2E7"/>
          </a:solidFill>
          <a:ln/>
        </p:spPr>
      </p:sp>
      <p:sp>
        <p:nvSpPr>
          <p:cNvPr id="41" name="sc:plan/rows/4/bars/0/label"/>
          <p:cNvSpPr txBox="1"/>
          <p:nvPr/>
        </p:nvSpPr>
        <p:spPr>
          <a:xfrm>
            <a:off x="10347085" y="4942332"/>
            <a:ext cx="11953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2" name="sc:plan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team market model, Oct 2026</a:t>
            </a:r>
            <a:endParaRPr lang="en-US" sz="8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8</a:t>
            </a:fld>
            <a:endParaRPr b="0" lang="en-US" kern="400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risk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risks matter most, and each has an owner and an early signal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risks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GET THERE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82496"/>
          <a:ext cx="11094415" cy="914400"/>
        </p:xfrm>
        <a:graphic>
          <a:graphicData uri="http://schemas.openxmlformats.org/drawingml/2006/table">
            <a:tbl>
              <a:tblPr/>
              <a:tblGrid>
                <a:gridCol w="3060528"/>
                <a:gridCol w="1275220"/>
                <a:gridCol w="1275220"/>
                <a:gridCol w="4080704"/>
                <a:gridCol w="1402742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Risk</a:t>
                      </a:r>
                      <a:endParaRPr lang="en-US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Likelihood</a:t>
                      </a:r>
                      <a:endParaRPr lang="en-US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Impact</a:t>
                      </a:r>
                      <a:endParaRPr lang="en-US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Mitigation</a:t>
                      </a:r>
                      <a:endParaRPr lang="en-US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Owner</a:t>
                      </a:r>
                      <a:endParaRPr lang="en-US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Partners under-deliver pipeline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Medium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High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Two partners with quarterly targets and exit clauses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Strategy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6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Localisation slips past Q2 2027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Medium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High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Dedicated squad; scope frozen at German UI and hosting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6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Rivals undercut on price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High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Medium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Lead on compliance and service; price floor agreed with CFO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Sales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c:risks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team market model, Oct 2026</a:t>
            </a:r>
            <a:endParaRPr lang="en-US" sz="8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9</a:t>
            </a:fld>
            <a:endParaRPr b="0" lang="en-US" kern="400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ask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today: approve phase 1 so partners can be signed by January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ask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4042142" cy="438912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48256"/>
            <a:ext cx="33106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REQUESTED</a:t>
            </a:r>
            <a:endParaRPr lang="en-US" sz="10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2432304"/>
            <a:ext cx="457200" cy="0"/>
          </a:xfrm>
          <a:custGeom>
            <a:avLst/>
            <a:gdLst/>
            <a:ahLst/>
            <a:cxnLst/>
            <a:rect l="0" t="0" r="r" b="b"/>
            <a:pathLst>
              <a:path w="457200" h="0" fill="none">
                <a:moveTo>
                  <a:pt x="0" y="0"/>
                </a:moveTo>
                <a:lnTo>
                  <a:pt x="45720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7" name="sc:ask/decision"/>
          <p:cNvSpPr txBox="1"/>
          <p:nvPr/>
        </p:nvSpPr>
        <p:spPr>
          <a:xfrm>
            <a:off x="914400" y="2688336"/>
            <a:ext cx="3310622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333"/>
              </a:lnSpc>
              <a:buNone/>
            </a:pPr>
            <a:r>
              <a:rPr lang="en-US" sz="22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 the €6M phase-1 budget and the shortlist of two German partners</a:t>
            </a:r>
            <a:endParaRPr lang="en-US" sz="22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47982" y="16824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12700">
            <a:solidFill>
              <a:srgbClr val="0B1F3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47982" y="1682496"/>
            <a:ext cx="502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ask/steps/0/action"/>
          <p:cNvSpPr txBox="1"/>
          <p:nvPr/>
        </p:nvSpPr>
        <p:spPr>
          <a:xfrm>
            <a:off x="5642342" y="1905000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letters of intent with the two shortlisted partners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ask/steps/0/owner"/>
          <p:cNvSpPr txBox="1"/>
          <p:nvPr/>
        </p:nvSpPr>
        <p:spPr>
          <a:xfrm>
            <a:off x="5642342" y="2154936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· 28 Nov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47982" y="25968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47982" y="2596896"/>
            <a:ext cx="502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ask/steps/1/action"/>
          <p:cNvSpPr txBox="1"/>
          <p:nvPr/>
        </p:nvSpPr>
        <p:spPr>
          <a:xfrm>
            <a:off x="5642342" y="2819400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 up the localisation squad and freeze scope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ask/steps/1/owner"/>
          <p:cNvSpPr txBox="1"/>
          <p:nvPr/>
        </p:nvSpPr>
        <p:spPr>
          <a:xfrm>
            <a:off x="5642342" y="3069336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· 5 Dec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47982" y="35112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47982" y="3511296"/>
            <a:ext cx="502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ask/steps/2/action"/>
          <p:cNvSpPr txBox="1"/>
          <p:nvPr/>
        </p:nvSpPr>
        <p:spPr>
          <a:xfrm>
            <a:off x="5642342" y="3733800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the German entity and open accounts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ask/steps/2/owner"/>
          <p:cNvSpPr txBox="1"/>
          <p:nvPr/>
        </p:nvSpPr>
        <p:spPr>
          <a:xfrm>
            <a:off x="5642342" y="3983736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 · 19 Dec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047982" y="44256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047982" y="4425696"/>
            <a:ext cx="502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ask/steps/3/action"/>
          <p:cNvSpPr txBox="1"/>
          <p:nvPr/>
        </p:nvSpPr>
        <p:spPr>
          <a:xfrm>
            <a:off x="5642342" y="4648200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quarterly gate review with the board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ask/steps/3/owner"/>
          <p:cNvSpPr txBox="1"/>
          <p:nvPr/>
        </p:nvSpPr>
        <p:spPr>
          <a:xfrm>
            <a:off x="5642342" y="4898136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· Mar 2027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047982" y="53400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5" name="sc:ask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team market model, Oct 2026</a:t>
            </a:r>
            <a:endParaRPr lang="en-US" sz="8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10</a:t>
            </a:fld>
            <a:endParaRPr b="0" lang="en-US" kern="400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Craft Title sc:close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103120"/>
            <a:ext cx="1054577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and discussion</a:t>
            </a:r>
            <a:endParaRPr lang="en-US" sz="32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" name="sc:close/subtitle"/>
          <p:cNvSpPr txBox="1"/>
          <p:nvPr/>
        </p:nvSpPr>
        <p:spPr>
          <a:xfrm>
            <a:off x="822960" y="393192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Appendix with market model and partner profiles available on request</a:t>
            </a:r>
            <a:endParaRPr lang="en-US" sz="16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547208" y="4617720"/>
            <a:ext cx="1097280" cy="0"/>
          </a:xfrm>
          <a:custGeom>
            <a:avLst/>
            <a:gdLst/>
            <a:ahLst/>
            <a:cxnLst/>
            <a:rect l="0" t="0" r="r" b="b"/>
            <a:pathLst>
              <a:path w="1097280" h="0" fill="none">
                <a:moveTo>
                  <a:pt x="0" y="0"/>
                </a:moveTo>
                <a:lnTo>
                  <a:pt x="1097280" y="0"/>
                </a:lnTo>
              </a:path>
            </a:pathLst>
          </a:custGeom>
          <a:noFill/>
          <a:ln w="19050">
            <a:solidFill>
              <a:srgbClr val="1F5FBF"/>
            </a:solidFill>
            <a:prstDash val="solid"/>
          </a:ln>
        </p:spPr>
      </p:sp>
      <p:sp>
        <p:nvSpPr>
          <p:cNvPr id="5" name="sc:close/contact"/>
          <p:cNvSpPr txBox="1"/>
          <p:nvPr/>
        </p:nvSpPr>
        <p:spPr>
          <a:xfrm>
            <a:off x="822960" y="475488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strategy@northwind.example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Entering the German mid-market can add €40M revenue by 2028</dc:title>
  <dc:subject>Generated by SlideCraft 0.7.6</dc:subject>
  <dc:creator>Strategy team</dc:creator>
  <cp:lastModifiedBy>Strategy team</cp:lastModifiedBy>
  <cp:revision>1</cp:revision>
  <dcterms:created xsi:type="dcterms:W3CDTF">2026-01-01T00:00:00Z</dcterms:created>
  <dcterms:modified xsi:type="dcterms:W3CDTF">2026-01-01T00:00:00Z</dcterms:modified>
</cp:coreProperties>
</file>