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deck was built with SlideCraft itself, from examples/slidecraft-overview/deck.yaml.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room how long their last board deck took, and how much of that was formatting.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SlideCraft 0.4 release notes and test suite — Oct 2026 — https://github.com/eiler2005/slidecraft/blob/main/CHANGELOG.md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SlideCraft 0.4 release notes and test suite — Oct 2026 — https://github.com/eiler2005/slidecraft/blob/main/CHANGELOG.md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</a:t>
            </a:r>
            <a:endParaRPr lang="en-US" dirty="0"/>
          </a:p>
          <a:p>
            <a:r>
              <a:rPr lang="en-US" dirty="0"/>
              <a:t>- SlideCraft calibration against Microsoft PowerPoint, 144 strings — Oct 2026 — https://github.com/eiler2005/slidecraft/blob/main/docs/how-to/apply-brand.md</a:t>
            </a:r>
            <a:endParaRPr lang="en-US" dirty="0"/>
          </a:p>
          <a:p>
            <a:r>
              <a:rPr lang="en-US" dirty="0"/>
              <a:t>- SlideCraft 0.4 release notes and test suite — Oct 2026 — https://github.com/eiler2005/slidecraft/blob/main/CHANGELOG.md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SlideCraft · github.com/eiler2005/slidecraft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">
            <a:extLst xmlns:a="http://schemas.openxmlformats.org/drawingml/2006/main"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6382512"/>
            <a:ext cx="999713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SlideCraft · github.com/eiler2005/slidecraft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va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github.com/eiler2005/slidecraft/blob/main/CHANGELOG.md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github.com/eiler2005/slidecraft/blob/main/CHANGELOG.md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github.com/eiler2005/slidecraft/blob/main/docs/how-to/apply-brand.md" TargetMode="External"/><Relationship Id="rId2" Type="http://schemas.openxmlformats.org/officeDocument/2006/relationships/hyperlink" Target="https://github.com/eiler2005/slidecraft/blob/main/CHANGELOG.md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Craft Title sc:cover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822960" y="2011680"/>
            <a:ext cx="5432424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SlideCraft turns a goal into a partner-ready deck you can edit</a:t>
            </a:r>
            <a:endParaRPr lang="en-US" sz="40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hape 0"/>
          <p:cNvSpPr/>
          <p:nvPr/>
        </p:nvSpPr>
        <p:spPr>
          <a:xfrm>
            <a:off x="8531352" y="0"/>
            <a:ext cx="3660343" cy="685800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3" name="Shape 1"/>
          <p:cNvSpPr/>
          <p:nvPr/>
        </p:nvSpPr>
        <p:spPr>
          <a:xfrm>
            <a:off x="9129447" y="640080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5787CF"/>
          </a:solidFill>
          <a:ln/>
        </p:spPr>
      </p:sp>
      <p:sp>
        <p:nvSpPr>
          <p:cNvPr id="4" name="Shape 2"/>
          <p:cNvSpPr/>
          <p:nvPr/>
        </p:nvSpPr>
        <p:spPr>
          <a:xfrm>
            <a:off x="9500864" y="1777594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6D97D5"/>
          </a:solidFill>
          <a:ln/>
        </p:spPr>
      </p:sp>
      <p:sp>
        <p:nvSpPr>
          <p:cNvPr id="5" name="Shape 3"/>
          <p:cNvSpPr/>
          <p:nvPr/>
        </p:nvSpPr>
        <p:spPr>
          <a:xfrm>
            <a:off x="9012736" y="2915107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84A7DC"/>
          </a:solidFill>
          <a:ln/>
        </p:spPr>
      </p:sp>
      <p:sp>
        <p:nvSpPr>
          <p:cNvPr id="6" name="Shape 4"/>
          <p:cNvSpPr/>
          <p:nvPr/>
        </p:nvSpPr>
        <p:spPr>
          <a:xfrm>
            <a:off x="9421356" y="4052621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9116112" y="5190134"/>
            <a:ext cx="2213159" cy="1027786"/>
          </a:xfrm>
          <a:custGeom>
            <a:avLst/>
            <a:gdLst/>
            <a:ahLst/>
            <a:cxnLst/>
            <a:rect l="l" t="t" r="r" b="b"/>
            <a:pathLst>
              <a:path w="2213159" h="1027786">
                <a:moveTo>
                  <a:pt x="0" y="0"/>
                </a:moveTo>
                <a:lnTo>
                  <a:pt x="1106579" y="462504"/>
                </a:lnTo>
                <a:lnTo>
                  <a:pt x="2213159" y="0"/>
                </a:lnTo>
                <a:lnTo>
                  <a:pt x="2213159" y="565282"/>
                </a:lnTo>
                <a:lnTo>
                  <a:pt x="1106579" y="1027786"/>
                </a:lnTo>
                <a:lnTo>
                  <a:pt x="0" y="565282"/>
                </a:lnTo>
                <a:close/>
              </a:path>
            </a:pathLst>
          </a:custGeom>
          <a:solidFill>
            <a:srgbClr val="B1C7E9"/>
          </a:solidFill>
          <a:ln/>
        </p:spPr>
      </p:sp>
      <p:sp>
        <p:nvSpPr>
          <p:cNvPr id="8" name="sc:cover/kicker"/>
          <p:cNvSpPr txBox="1"/>
          <p:nvPr/>
        </p:nvSpPr>
        <p:spPr>
          <a:xfrm>
            <a:off x="822960" y="1600200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OVERVIEW · FOR PEOPLE WHO PRESENT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cover/subtitle"/>
          <p:cNvSpPr txBox="1"/>
          <p:nvPr/>
        </p:nvSpPr>
        <p:spPr>
          <a:xfrm>
            <a:off x="822960" y="3931920"/>
            <a:ext cx="73426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what the deck must achieve and approve four checkpoints. Get an editable PowerPoint, a PDF and a partner-style review.</a:t>
            </a:r>
            <a:endParaRPr lang="en-US" sz="16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22960" y="5715000"/>
            <a:ext cx="822960" cy="0"/>
          </a:xfrm>
          <a:custGeom>
            <a:avLst/>
            <a:gdLst/>
            <a:ahLst/>
            <a:cxnLst/>
            <a:rect l="0" t="0" r="r" b="b"/>
            <a:pathLst>
              <a:path w="822960" h="0" fill="none">
                <a:moveTo>
                  <a:pt x="0" y="0"/>
                </a:moveTo>
                <a:lnTo>
                  <a:pt x="822960" y="0"/>
                </a:lnTo>
              </a:path>
            </a:pathLst>
          </a:custGeom>
          <a:noFill/>
          <a:ln w="25400">
            <a:solidFill>
              <a:srgbClr val="1F5FBF"/>
            </a:solidFill>
            <a:prstDash val="solid"/>
          </a:ln>
        </p:spPr>
      </p:sp>
      <p:sp>
        <p:nvSpPr>
          <p:cNvPr id="12" name="sc:cover/presenter"/>
          <p:cNvSpPr txBox="1"/>
          <p:nvPr/>
        </p:nvSpPr>
        <p:spPr>
          <a:xfrm>
            <a:off x="822960" y="5833872"/>
            <a:ext cx="73426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Denis Ermilov · SlideCraft   ·   2026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Craft Title sc:problem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914400" y="2397252"/>
            <a:ext cx="10180015" cy="1359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1667"/>
              </a:lnSpc>
              <a:buNone/>
            </a:pPr>
            <a:r>
              <a:rPr lang="en-US" sz="4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of a deck's time goes into work that is not thinking</a:t>
            </a:r>
            <a:endParaRPr lang="en-US" sz="4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" name="sc:problem/support"/>
          <p:cNvSpPr txBox="1"/>
          <p:nvPr/>
        </p:nvSpPr>
        <p:spPr>
          <a:xfrm>
            <a:off x="914400" y="4149852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Formatting, fitting text, chasing sources and fixing alignment take the hours that should go into the argument.</a:t>
            </a:r>
            <a:endParaRPr lang="en-US" sz="18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914400" y="1976628"/>
            <a:ext cx="822960" cy="0"/>
          </a:xfrm>
          <a:custGeom>
            <a:avLst/>
            <a:gdLst/>
            <a:ahLst/>
            <a:cxnLst/>
            <a:rect l="0" t="0" r="r" b="b"/>
            <a:pathLst>
              <a:path w="822960" h="0" fill="none">
                <a:moveTo>
                  <a:pt x="0" y="0"/>
                </a:moveTo>
                <a:lnTo>
                  <a:pt x="822960" y="0"/>
                </a:lnTo>
              </a:path>
            </a:pathLst>
          </a:custGeom>
          <a:noFill/>
          <a:ln w="50800">
            <a:solidFill>
              <a:srgbClr val="1F5FBF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2</a:t>
            </a:fld>
            <a:endParaRPr b="0" lang="en-US" kern="400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summary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6259512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SlideCraft applies consulting rules automatically and leaves you the decisions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summary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ONE PAGE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5396140"/>
            <a:ext cx="11094415" cy="675476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5" name="sc:summary/ask"/>
          <p:cNvSpPr txBox="1"/>
          <p:nvPr/>
        </p:nvSpPr>
        <p:spPr>
          <a:xfrm>
            <a:off x="777240" y="5396140"/>
            <a:ext cx="10637215" cy="675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requested: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Try it on your next board, client or pitch deck</a:t>
            </a:r>
            <a:endParaRPr lang="en-US" sz="1400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548640" y="1828800"/>
            <a:ext cx="18033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SITUATION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c:summary/situation"/>
          <p:cNvSpPr txBox="1"/>
          <p:nvPr/>
        </p:nvSpPr>
        <p:spPr>
          <a:xfrm>
            <a:off x="2626309" y="1792224"/>
            <a:ext cx="9016746" cy="932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Decks drive decisions. Boards, steering committees, clients and investors judge the work by the pages they see.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48640" y="2797568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943872"/>
            <a:ext cx="18033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COMPLICATION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summary/complication"/>
          <p:cNvSpPr txBox="1"/>
          <p:nvPr/>
        </p:nvSpPr>
        <p:spPr>
          <a:xfrm>
            <a:off x="2626309" y="2907296"/>
            <a:ext cx="9016746" cy="932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decks follow strict rules — answer first, one claim per slide, every number sourced — and applying them by hand is slow and uneven.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48640" y="3912639"/>
            <a:ext cx="11094415" cy="0"/>
          </a:xfrm>
          <a:custGeom>
            <a:avLst/>
            <a:gdLst/>
            <a:ahLst/>
            <a:cxnLst/>
            <a:rect l="0" t="0" r="r" b="b"/>
            <a:pathLst>
              <a:path w="11094415" h="0" fill="none">
                <a:moveTo>
                  <a:pt x="0" y="0"/>
                </a:moveTo>
                <a:lnTo>
                  <a:pt x="11094415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4058943"/>
            <a:ext cx="180334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RESOLUTION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summary/resolution"/>
          <p:cNvSpPr txBox="1"/>
          <p:nvPr/>
        </p:nvSpPr>
        <p:spPr>
          <a:xfrm>
            <a:off x="2626309" y="4022367"/>
            <a:ext cx="9016746" cy="1099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SlideCraft builds the deck from a brief with your AI assistant, applies the rules on every slide and checks the result before you see it.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3</a:t>
            </a:fld>
            <a:endParaRPr b="0" lang="en-US" kern="400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how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checkpoints keep you in charge while the assistant does the work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how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c:how/lead"/>
          <p:cNvSpPr txBox="1"/>
          <p:nvPr/>
        </p:nvSpPr>
        <p:spPr>
          <a:xfrm>
            <a:off x="548640" y="1572768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approve steps 1, 2, 3 and 5; everything in between is automated.</a:t>
            </a:r>
            <a:endParaRPr lang="en-US" sz="16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48640" y="2084832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6" name="sc:how/steps/0/title"/>
          <p:cNvSpPr txBox="1"/>
          <p:nvPr/>
        </p:nvSpPr>
        <p:spPr>
          <a:xfrm>
            <a:off x="713232" y="2084832"/>
            <a:ext cx="2054291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the goal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c:how/steps/0/body"/>
          <p:cNvSpPr txBox="1"/>
          <p:nvPr/>
        </p:nvSpPr>
        <p:spPr>
          <a:xfrm>
            <a:off x="594360" y="3054096"/>
            <a:ext cx="2039661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the audience is, what you need from them, and what you will do with the deck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734605" y="2084832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9" name="sc:how/steps/1/title"/>
          <p:cNvSpPr txBox="1"/>
          <p:nvPr/>
        </p:nvSpPr>
        <p:spPr>
          <a:xfrm>
            <a:off x="3063789" y="2084832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a template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how/steps/1/body"/>
          <p:cNvSpPr txBox="1"/>
          <p:nvPr/>
        </p:nvSpPr>
        <p:spPr>
          <a:xfrm>
            <a:off x="2780325" y="3054096"/>
            <a:ext cx="2039661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options for your task, each shown as a contact sheet of real slides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920569" y="2084832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12" name="sc:how/steps/2/title"/>
          <p:cNvSpPr txBox="1"/>
          <p:nvPr/>
        </p:nvSpPr>
        <p:spPr>
          <a:xfrm>
            <a:off x="5249753" y="2084832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 the titles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how/steps/2/body"/>
          <p:cNvSpPr txBox="1"/>
          <p:nvPr/>
        </p:nvSpPr>
        <p:spPr>
          <a:xfrm>
            <a:off x="4966289" y="3054096"/>
            <a:ext cx="2039661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storyline as a chain of claims — read the titles and you have the argument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106534" y="2084832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15" name="sc:how/steps/3/title"/>
          <p:cNvSpPr txBox="1"/>
          <p:nvPr/>
        </p:nvSpPr>
        <p:spPr>
          <a:xfrm>
            <a:off x="7435718" y="2084832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the slides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how/steps/3/body"/>
          <p:cNvSpPr txBox="1"/>
          <p:nvPr/>
        </p:nvSpPr>
        <p:spPr>
          <a:xfrm>
            <a:off x="7152254" y="3054096"/>
            <a:ext cx="2039661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Charts, tables and text written to fit, with sources on every number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292499" y="2084832"/>
            <a:ext cx="2350557" cy="713232"/>
          </a:xfrm>
          <a:custGeom>
            <a:avLst/>
            <a:gdLst/>
            <a:ahLst/>
            <a:cxnLst/>
            <a:rect l="l" t="t" r="r" b="b"/>
            <a:pathLst>
              <a:path w="2350557" h="713232">
                <a:moveTo>
                  <a:pt x="0" y="0"/>
                </a:moveTo>
                <a:lnTo>
                  <a:pt x="2131101" y="0"/>
                </a:lnTo>
                <a:lnTo>
                  <a:pt x="2350557" y="356616"/>
                </a:lnTo>
                <a:lnTo>
                  <a:pt x="2131101" y="713232"/>
                </a:lnTo>
                <a:lnTo>
                  <a:pt x="0" y="713232"/>
                </a:lnTo>
                <a:lnTo>
                  <a:pt x="219456" y="356616"/>
                </a:lnTo>
                <a:close/>
              </a:path>
            </a:pathLst>
          </a:custGeom>
          <a:solidFill>
            <a:srgbClr val="F2F5F9"/>
          </a:solidFill>
          <a:ln/>
        </p:spPr>
      </p:sp>
      <p:sp>
        <p:nvSpPr>
          <p:cNvPr id="18" name="sc:how/steps/4/title"/>
          <p:cNvSpPr txBox="1"/>
          <p:nvPr/>
        </p:nvSpPr>
        <p:spPr>
          <a:xfrm>
            <a:off x="9621683" y="2084832"/>
            <a:ext cx="1889699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and send</a:t>
            </a:r>
            <a:endParaRPr lang="en-US" sz="15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how/steps/4/body"/>
          <p:cNvSpPr txBox="1"/>
          <p:nvPr/>
        </p:nvSpPr>
        <p:spPr>
          <a:xfrm>
            <a:off x="9338219" y="3054096"/>
            <a:ext cx="2039661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partner-style review, fixes applied, then PowerPoint, PDF and more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4</a:t>
            </a:fld>
            <a:endParaRPr b="0" lang="en-US" kern="400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before-after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deck, without the late-night rework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before-after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CHANGES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5227168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5" name="sc:before-after/before/label"/>
          <p:cNvSpPr txBox="1"/>
          <p:nvPr/>
        </p:nvSpPr>
        <p:spPr>
          <a:xfrm>
            <a:off x="822960" y="1901952"/>
            <a:ext cx="4678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IT BY HAND</a:t>
            </a:r>
            <a:endParaRPr lang="en-US" sz="1000" b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c:before-after/before/items"/>
          <p:cNvSpPr txBox="1"/>
          <p:nvPr/>
        </p:nvSpPr>
        <p:spPr>
          <a:xfrm>
            <a:off x="822960" y="2322576"/>
            <a:ext cx="467852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0000"/>
              </a:lnSpc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Blank slides and copy-pasted templates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1000"/>
              </a:spcBef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 that overflows, or shrinks until no one can read it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1000"/>
              </a:spcBef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Numbers without sources, found by the reviewer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1000"/>
              </a:spcBef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Last-minute fixes the night before the meeting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922112" y="3584448"/>
            <a:ext cx="347472" cy="585216"/>
          </a:xfrm>
          <a:custGeom>
            <a:avLst/>
            <a:gdLst/>
            <a:ahLst/>
            <a:cxnLst/>
            <a:rect l="l" t="t" r="r" b="b"/>
            <a:pathLst>
              <a:path w="347472" h="585216">
                <a:moveTo>
                  <a:pt x="0" y="0"/>
                </a:moveTo>
                <a:lnTo>
                  <a:pt x="347472" y="292608"/>
                </a:lnTo>
                <a:lnTo>
                  <a:pt x="0" y="585216"/>
                </a:lnTo>
                <a:close/>
              </a:path>
            </a:pathLst>
          </a:custGeom>
          <a:solidFill>
            <a:srgbClr val="1F5FBF"/>
          </a:solidFill>
          <a:ln/>
        </p:spPr>
      </p:sp>
      <p:sp>
        <p:nvSpPr>
          <p:cNvPr id="8" name="Shape 6"/>
          <p:cNvSpPr/>
          <p:nvPr/>
        </p:nvSpPr>
        <p:spPr>
          <a:xfrm>
            <a:off x="6415888" y="1682496"/>
            <a:ext cx="5227168" cy="4389120"/>
          </a:xfrm>
          <a:prstGeom prst="rect">
            <a:avLst/>
          </a:prstGeom>
          <a:solidFill>
            <a:srgbClr val="E3ECF9"/>
          </a:solidFill>
          <a:ln/>
        </p:spPr>
      </p:sp>
      <p:sp>
        <p:nvSpPr>
          <p:cNvPr id="9" name="Shape 7"/>
          <p:cNvSpPr/>
          <p:nvPr/>
        </p:nvSpPr>
        <p:spPr>
          <a:xfrm>
            <a:off x="6415888" y="1682496"/>
            <a:ext cx="5227168" cy="54864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10" name="sc:before-after/after/label"/>
          <p:cNvSpPr txBox="1"/>
          <p:nvPr/>
        </p:nvSpPr>
        <p:spPr>
          <a:xfrm>
            <a:off x="6690208" y="1901952"/>
            <a:ext cx="4678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SLIDECRAFT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before-after/after/items"/>
          <p:cNvSpPr txBox="1"/>
          <p:nvPr/>
        </p:nvSpPr>
        <p:spPr>
          <a:xfrm>
            <a:off x="6690208" y="2322576"/>
            <a:ext cx="4678528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7800" indent="-177800">
              <a:lnSpc>
                <a:spcPct val="100000"/>
              </a:lnSpc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storyline and title chain agreed before any slide is drawn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1000"/>
              </a:spcBef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 measured to fit, exactly as PowerPoint will show it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1000"/>
              </a:spcBef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number cited on the slide where it appears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l" marL="177800" indent="-177800">
              <a:lnSpc>
                <a:spcPct val="100000"/>
              </a:lnSpc>
              <a:spcBef>
                <a:spcPts val="1000"/>
              </a:spcBef>
              <a:buSzPct val="100000"/>
              <a:buChar char="•"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partner-style review before you press send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5</a:t>
            </a:fld>
            <a:endParaRPr b="0" lang="en-US" kern="400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who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helps everyone who has to convince people with slides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who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IT HELPS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2567864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682496"/>
            <a:ext cx="2567864" cy="54864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6" name="sc:who/points/0/heading"/>
          <p:cNvSpPr txBox="1"/>
          <p:nvPr/>
        </p:nvSpPr>
        <p:spPr>
          <a:xfrm>
            <a:off x="777240" y="1965960"/>
            <a:ext cx="211066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Consultants and strategy teams</a:t>
            </a:r>
            <a:endParaRPr lang="en-US" sz="16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390824" y="1682496"/>
            <a:ext cx="2567864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8" name="Shape 6"/>
          <p:cNvSpPr/>
          <p:nvPr/>
        </p:nvSpPr>
        <p:spPr>
          <a:xfrm>
            <a:off x="3390824" y="1682496"/>
            <a:ext cx="2567864" cy="54864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9" name="sc:who/points/1/heading"/>
          <p:cNvSpPr txBox="1"/>
          <p:nvPr/>
        </p:nvSpPr>
        <p:spPr>
          <a:xfrm>
            <a:off x="3619424" y="1965960"/>
            <a:ext cx="211066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Managers and executives</a:t>
            </a:r>
            <a:endParaRPr lang="en-US" sz="16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233008" y="1682496"/>
            <a:ext cx="2567864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11" name="Shape 9"/>
          <p:cNvSpPr/>
          <p:nvPr/>
        </p:nvSpPr>
        <p:spPr>
          <a:xfrm>
            <a:off x="6233008" y="1682496"/>
            <a:ext cx="2567864" cy="54864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12" name="sc:who/points/2/heading"/>
          <p:cNvSpPr txBox="1"/>
          <p:nvPr/>
        </p:nvSpPr>
        <p:spPr>
          <a:xfrm>
            <a:off x="6461608" y="1965960"/>
            <a:ext cx="211066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Founders and sales teams</a:t>
            </a:r>
            <a:endParaRPr lang="en-US" sz="16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9075191" y="1682496"/>
            <a:ext cx="2567864" cy="43891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14" name="Shape 12"/>
          <p:cNvSpPr/>
          <p:nvPr/>
        </p:nvSpPr>
        <p:spPr>
          <a:xfrm>
            <a:off x="9075191" y="1682496"/>
            <a:ext cx="2567864" cy="54864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15" name="sc:who/points/3/heading"/>
          <p:cNvSpPr txBox="1"/>
          <p:nvPr/>
        </p:nvSpPr>
        <p:spPr>
          <a:xfrm>
            <a:off x="9303791" y="1965960"/>
            <a:ext cx="211066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Speakers and trainers</a:t>
            </a:r>
            <a:endParaRPr lang="en-US" sz="16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who/points/0/body"/>
          <p:cNvSpPr txBox="1"/>
          <p:nvPr/>
        </p:nvSpPr>
        <p:spPr>
          <a:xfrm>
            <a:off x="777240" y="2618232"/>
            <a:ext cx="2110664" cy="322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Board-ready recommendations with an answer-first storyline, issue trees and options on shared criteria.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c:who/points/1/body"/>
          <p:cNvSpPr txBox="1"/>
          <p:nvPr/>
        </p:nvSpPr>
        <p:spPr>
          <a:xfrm>
            <a:off x="3619424" y="2618232"/>
            <a:ext cx="2110664" cy="322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Steering-committee updates, business cases and QBRs that show plan, actual and the decision needed.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who/points/2/body"/>
          <p:cNvSpPr txBox="1"/>
          <p:nvPr/>
        </p:nvSpPr>
        <p:spPr>
          <a:xfrm>
            <a:off x="6461608" y="2618232"/>
            <a:ext cx="2110664" cy="322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Pitch decks and client proposals that lead with the problem, the proof and a clear ask.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who/points/3/body"/>
          <p:cNvSpPr txBox="1"/>
          <p:nvPr/>
        </p:nvSpPr>
        <p:spPr>
          <a:xfrm>
            <a:off x="9303791" y="2618232"/>
            <a:ext cx="2110664" cy="322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Story-led talks and workshops, presented from the browser or sent as a PDF.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6</a:t>
            </a:fld>
            <a:endParaRPr b="0" lang="en-US" kern="400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tasks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the storyline for your task; the look is a separate choice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tasks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YOUR TASK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82496"/>
          <a:ext cx="11094415" cy="914400"/>
        </p:xfrm>
        <a:graphic>
          <a:graphicData uri="http://schemas.openxmlformats.org/drawingml/2006/table">
            <a:tbl>
              <a:tblPr/>
              <a:tblGrid>
                <a:gridCol w="3503500"/>
                <a:gridCol w="3503500"/>
                <a:gridCol w="4087416"/>
              </a:tblGrid>
              <a:tr h="310896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Your task</a:t>
                      </a:r>
                      <a:endParaRPr lang="en-US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Storyline</a:t>
                      </a:r>
                      <a:endParaRPr lang="en-US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5B6B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Typical audience</a:t>
                      </a:r>
                      <a:endParaRPr lang="en-US" sz="1200" b="1" dirty="0">
                        <a:solidFill>
                          <a:srgbClr val="5B6B7F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0B1F3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Recommend a strategy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Strategy recommendation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Board, leadership team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 progress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Executive update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Steering committee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Win a client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Client proposal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Buyer, procurement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Ask for budget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Business case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CFO, investment committee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Raise money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Pitch deck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Investors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Review a quarter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Sales QBR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Customer executives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b="1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Tell a story</a:t>
                      </a:r>
                      <a:endParaRPr lang="en-US" sz="1300" b="1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Narrative story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lnSpc>
                          <a:spcPct val="98333"/>
                        </a:lnSpc>
                        <a:buNone/>
                      </a:pPr>
                      <a:r>
                        <a:rPr lang="en-US" sz="1300" dirty="0">
                          <a:solidFill>
                            <a:srgbClr val="0B1F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Conference, all-hands</a:t>
                      </a:r>
                      <a:endParaRPr lang="en-US" sz="1300" dirty="0">
                        <a:solidFill>
                          <a:srgbClr val="0B1F3A"/>
                        </a:solidFill>
                        <a:latin typeface="Arial" pitchFamily="34" charset="0"/>
                        <a:ea typeface="Arial" pitchFamily="34" charset="-122"/>
                        <a:cs typeface="Arial" pitchFamily="34" charset="-120"/>
                      </a:endParaRPr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C9D2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c:tasks/note"/>
          <p:cNvSpPr txBox="1"/>
          <p:nvPr/>
        </p:nvSpPr>
        <p:spPr>
          <a:xfrm>
            <a:off x="548640" y="443484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storylines in all, each works in any of the 7 themes or in your own brand.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c:tasks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github.com/eiler2005/slidecraft/blob/main/CHANGELOG.md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SlideCraft 0.4 release notes and test suite (Oct 2026)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7</a:t>
            </a:fld>
            <a:endParaRPr b="0" lang="en-US" kern="400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kit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brief gives you a complete kit, not just slides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kit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GET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773936"/>
            <a:ext cx="2567864" cy="34747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773936"/>
            <a:ext cx="2567864" cy="64008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6" name="Shape 4"/>
          <p:cNvSpPr/>
          <p:nvPr/>
        </p:nvSpPr>
        <p:spPr>
          <a:xfrm>
            <a:off x="3390824" y="1773936"/>
            <a:ext cx="2567864" cy="34747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7" name="Shape 5"/>
          <p:cNvSpPr/>
          <p:nvPr/>
        </p:nvSpPr>
        <p:spPr>
          <a:xfrm>
            <a:off x="6233008" y="1773936"/>
            <a:ext cx="2567864" cy="34747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8" name="Shape 6"/>
          <p:cNvSpPr/>
          <p:nvPr/>
        </p:nvSpPr>
        <p:spPr>
          <a:xfrm>
            <a:off x="9075191" y="1773936"/>
            <a:ext cx="2567864" cy="3474720"/>
          </a:xfrm>
          <a:prstGeom prst="rect">
            <a:avLst/>
          </a:prstGeom>
          <a:solidFill>
            <a:srgbClr val="F2F5F9"/>
          </a:solidFill>
          <a:ln/>
        </p:spPr>
      </p:sp>
      <p:sp>
        <p:nvSpPr>
          <p:cNvPr id="9" name="sc:kit/tiles/0/label"/>
          <p:cNvSpPr txBox="1"/>
          <p:nvPr/>
        </p:nvSpPr>
        <p:spPr>
          <a:xfrm>
            <a:off x="822960" y="3145536"/>
            <a:ext cx="20192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layouts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kit/tiles/1/label"/>
          <p:cNvSpPr txBox="1"/>
          <p:nvPr/>
        </p:nvSpPr>
        <p:spPr>
          <a:xfrm>
            <a:off x="3665144" y="3145536"/>
            <a:ext cx="20192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Storylines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kit/tiles/2/label"/>
          <p:cNvSpPr txBox="1"/>
          <p:nvPr/>
        </p:nvSpPr>
        <p:spPr>
          <a:xfrm>
            <a:off x="6507328" y="3145536"/>
            <a:ext cx="20192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Themes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kit/tiles/3/label"/>
          <p:cNvSpPr txBox="1"/>
          <p:nvPr/>
        </p:nvSpPr>
        <p:spPr>
          <a:xfrm>
            <a:off x="9349511" y="3145536"/>
            <a:ext cx="20192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formats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3" name="sc:kit/tiles/0/value"/>
          <p:cNvSpPr txBox="1"/>
          <p:nvPr/>
        </p:nvSpPr>
        <p:spPr>
          <a:xfrm>
            <a:off x="822960" y="2048256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endParaRPr lang="en-US" sz="5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22960" y="4425696"/>
            <a:ext cx="2019224" cy="0"/>
          </a:xfrm>
          <a:custGeom>
            <a:avLst/>
            <a:gdLst/>
            <a:ahLst/>
            <a:cxnLst/>
            <a:rect l="0" t="0" r="r" b="b"/>
            <a:pathLst>
              <a:path w="2019224" h="0" fill="none">
                <a:moveTo>
                  <a:pt x="0" y="0"/>
                </a:moveTo>
                <a:lnTo>
                  <a:pt x="2019224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15" name="sc:kit/tiles/0/note"/>
          <p:cNvSpPr txBox="1"/>
          <p:nvPr/>
        </p:nvSpPr>
        <p:spPr>
          <a:xfrm>
            <a:off x="822960" y="4517136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executive summaries to waterfalls, risk matrices and org charts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c:kit/tiles/1/value"/>
          <p:cNvSpPr txBox="1"/>
          <p:nvPr/>
        </p:nvSpPr>
        <p:spPr>
          <a:xfrm>
            <a:off x="3665144" y="2048256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3665144" y="4425696"/>
            <a:ext cx="2019224" cy="0"/>
          </a:xfrm>
          <a:custGeom>
            <a:avLst/>
            <a:gdLst/>
            <a:ahLst/>
            <a:cxnLst/>
            <a:rect l="0" t="0" r="r" b="b"/>
            <a:pathLst>
              <a:path w="2019224" h="0" fill="none">
                <a:moveTo>
                  <a:pt x="0" y="0"/>
                </a:moveTo>
                <a:lnTo>
                  <a:pt x="2019224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18" name="sc:kit/tiles/1/note"/>
          <p:cNvSpPr txBox="1"/>
          <p:nvPr/>
        </p:nvSpPr>
        <p:spPr>
          <a:xfrm>
            <a:off x="3665144" y="4517136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Strategy, board update, proposal, pitch, story talk and more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kit/tiles/2/value"/>
          <p:cNvSpPr txBox="1"/>
          <p:nvPr/>
        </p:nvSpPr>
        <p:spPr>
          <a:xfrm>
            <a:off x="6507328" y="2048256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507328" y="4425696"/>
            <a:ext cx="2019224" cy="0"/>
          </a:xfrm>
          <a:custGeom>
            <a:avLst/>
            <a:gdLst/>
            <a:ahLst/>
            <a:cxnLst/>
            <a:rect l="0" t="0" r="r" b="b"/>
            <a:pathLst>
              <a:path w="2019224" h="0" fill="none">
                <a:moveTo>
                  <a:pt x="0" y="0"/>
                </a:moveTo>
                <a:lnTo>
                  <a:pt x="2019224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21" name="sc:kit/tiles/2/note"/>
          <p:cNvSpPr txBox="1"/>
          <p:nvPr/>
        </p:nvSpPr>
        <p:spPr>
          <a:xfrm>
            <a:off x="6507328" y="4517136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Plus your own brand, imported from a PowerPoint template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c:kit/tiles/3/value"/>
          <p:cNvSpPr txBox="1"/>
          <p:nvPr/>
        </p:nvSpPr>
        <p:spPr>
          <a:xfrm>
            <a:off x="9349511" y="2048256"/>
            <a:ext cx="2019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349511" y="4425696"/>
            <a:ext cx="2019224" cy="0"/>
          </a:xfrm>
          <a:custGeom>
            <a:avLst/>
            <a:gdLst/>
            <a:ahLst/>
            <a:cxnLst/>
            <a:rect l="0" t="0" r="r" b="b"/>
            <a:pathLst>
              <a:path w="2019224" h="0" fill="none">
                <a:moveTo>
                  <a:pt x="0" y="0"/>
                </a:moveTo>
                <a:lnTo>
                  <a:pt x="2019224" y="0"/>
                </a:lnTo>
              </a:path>
            </a:pathLst>
          </a:custGeom>
          <a:noFill/>
          <a:ln w="9525">
            <a:solidFill>
              <a:srgbClr val="C9D2DE"/>
            </a:solidFill>
            <a:prstDash val="solid"/>
          </a:ln>
        </p:spPr>
      </p:sp>
      <p:sp>
        <p:nvSpPr>
          <p:cNvPr id="24" name="sc:kit/tiles/3/note"/>
          <p:cNvSpPr txBox="1"/>
          <p:nvPr/>
        </p:nvSpPr>
        <p:spPr>
          <a:xfrm>
            <a:off x="9349511" y="4517136"/>
            <a:ext cx="20192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PowerPoint, PDF, HTML, images, a one-pager and a Word memo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c:kit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github.com/eiler2005/slidecraft/blob/main/CHANGELOG.md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SlideCraft 0.4 release notes and test suite (Oct 2026)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8</a:t>
            </a:fld>
            <a:endParaRPr b="0" lang="en-US" kern="400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quality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deck is checked before you see it, not after the meeting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quality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2526716" cy="2971800"/>
          </a:xfrm>
          <a:prstGeom prst="roundRect">
            <a:avLst>
              <a:gd name="adj" fmla="val 2171"/>
            </a:avLst>
          </a:prstGeom>
          <a:solidFill>
            <a:srgbClr val="F2F5F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868348" y="1828800"/>
            <a:ext cx="1042416" cy="292608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868348" y="1828800"/>
            <a:ext cx="10424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Confirmed</a:t>
            </a:r>
            <a:endParaRPr lang="en-US" sz="9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c:quality/steps/0/check"/>
          <p:cNvSpPr txBox="1"/>
          <p:nvPr/>
        </p:nvSpPr>
        <p:spPr>
          <a:xfrm>
            <a:off x="731520" y="2249424"/>
            <a:ext cx="21609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 fits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sc:quality/steps/0/finding"/>
          <p:cNvSpPr txBox="1"/>
          <p:nvPr/>
        </p:nvSpPr>
        <p:spPr>
          <a:xfrm>
            <a:off x="731520" y="2852928"/>
            <a:ext cx="216095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98.6% identical line breaks and no overflow, so what fits here fits in PowerPoint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31520" y="4142232"/>
            <a:ext cx="2160956" cy="0"/>
          </a:xfrm>
          <a:custGeom>
            <a:avLst/>
            <a:gdLst/>
            <a:ahLst/>
            <a:cxnLst/>
            <a:rect l="0" t="0" r="r" b="b"/>
            <a:pathLst>
              <a:path w="2160956" h="0" fill="none">
                <a:moveTo>
                  <a:pt x="0" y="0"/>
                </a:moveTo>
                <a:lnTo>
                  <a:pt x="2160956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1" name="sc:quality/steps/0/source"/>
          <p:cNvSpPr txBox="1"/>
          <p:nvPr/>
        </p:nvSpPr>
        <p:spPr>
          <a:xfrm>
            <a:off x="731520" y="4197096"/>
            <a:ext cx="21609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PowerPoint calibration, 144 strings</a:t>
            </a:r>
            <a:endParaRPr lang="en-US" sz="1000" i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130220" y="3058668"/>
            <a:ext cx="201168" cy="219456"/>
          </a:xfrm>
          <a:custGeom>
            <a:avLst/>
            <a:gdLst/>
            <a:ahLst/>
            <a:cxnLst/>
            <a:rect l="l" t="t" r="r" b="b"/>
            <a:pathLst>
              <a:path w="201168" h="219456">
                <a:moveTo>
                  <a:pt x="0" y="0"/>
                </a:moveTo>
                <a:lnTo>
                  <a:pt x="201168" y="109728"/>
                </a:lnTo>
                <a:lnTo>
                  <a:pt x="0" y="219456"/>
                </a:lnTo>
                <a:close/>
              </a:path>
            </a:pathLst>
          </a:custGeom>
          <a:solidFill>
            <a:srgbClr val="5B6B7F"/>
          </a:solidFill>
          <a:ln/>
        </p:spPr>
      </p:sp>
      <p:sp>
        <p:nvSpPr>
          <p:cNvPr id="13" name="Shape 11"/>
          <p:cNvSpPr/>
          <p:nvPr/>
        </p:nvSpPr>
        <p:spPr>
          <a:xfrm>
            <a:off x="3404540" y="1682496"/>
            <a:ext cx="2526716" cy="2971800"/>
          </a:xfrm>
          <a:prstGeom prst="roundRect">
            <a:avLst>
              <a:gd name="adj" fmla="val 2171"/>
            </a:avLst>
          </a:prstGeom>
          <a:solidFill>
            <a:srgbClr val="F2F5F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587420" y="1847088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724248" y="1828800"/>
            <a:ext cx="1042416" cy="292608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724248" y="1828800"/>
            <a:ext cx="10424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Confirmed</a:t>
            </a:r>
            <a:endParaRPr lang="en-US" sz="9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7" name="sc:quality/steps/1/check"/>
          <p:cNvSpPr txBox="1"/>
          <p:nvPr/>
        </p:nvSpPr>
        <p:spPr>
          <a:xfrm>
            <a:off x="3587420" y="2249424"/>
            <a:ext cx="21609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number has a source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quality/steps/1/finding"/>
          <p:cNvSpPr txBox="1"/>
          <p:nvPr/>
        </p:nvSpPr>
        <p:spPr>
          <a:xfrm>
            <a:off x="3587420" y="2852928"/>
            <a:ext cx="216095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Slides that show numbers without a source are flagged before delivery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587420" y="4142232"/>
            <a:ext cx="2160956" cy="0"/>
          </a:xfrm>
          <a:custGeom>
            <a:avLst/>
            <a:gdLst/>
            <a:ahLst/>
            <a:cxnLst/>
            <a:rect l="0" t="0" r="r" b="b"/>
            <a:pathLst>
              <a:path w="2160956" h="0" fill="none">
                <a:moveTo>
                  <a:pt x="0" y="0"/>
                </a:moveTo>
                <a:lnTo>
                  <a:pt x="2160956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0" name="sc:quality/steps/1/source"/>
          <p:cNvSpPr txBox="1"/>
          <p:nvPr/>
        </p:nvSpPr>
        <p:spPr>
          <a:xfrm>
            <a:off x="3587420" y="4197096"/>
            <a:ext cx="21609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deck's source list</a:t>
            </a:r>
            <a:endParaRPr lang="en-US" sz="1000" i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5986120" y="3058668"/>
            <a:ext cx="201168" cy="219456"/>
          </a:xfrm>
          <a:custGeom>
            <a:avLst/>
            <a:gdLst/>
            <a:ahLst/>
            <a:cxnLst/>
            <a:rect l="l" t="t" r="r" b="b"/>
            <a:pathLst>
              <a:path w="201168" h="219456">
                <a:moveTo>
                  <a:pt x="0" y="0"/>
                </a:moveTo>
                <a:lnTo>
                  <a:pt x="201168" y="109728"/>
                </a:lnTo>
                <a:lnTo>
                  <a:pt x="0" y="219456"/>
                </a:lnTo>
                <a:close/>
              </a:path>
            </a:pathLst>
          </a:custGeom>
          <a:solidFill>
            <a:srgbClr val="5B6B7F"/>
          </a:solidFill>
          <a:ln/>
        </p:spPr>
      </p:sp>
      <p:sp>
        <p:nvSpPr>
          <p:cNvPr id="22" name="Shape 20"/>
          <p:cNvSpPr/>
          <p:nvPr/>
        </p:nvSpPr>
        <p:spPr>
          <a:xfrm>
            <a:off x="6260440" y="1682496"/>
            <a:ext cx="2526716" cy="2971800"/>
          </a:xfrm>
          <a:prstGeom prst="roundRect">
            <a:avLst>
              <a:gd name="adj" fmla="val 2171"/>
            </a:avLst>
          </a:prstGeom>
          <a:solidFill>
            <a:srgbClr val="F2F5F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43320" y="1847088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580147" y="1828800"/>
            <a:ext cx="1042416" cy="292608"/>
          </a:xfrm>
          <a:prstGeom prst="roundRect">
            <a:avLst>
              <a:gd name="adj" fmla="val 50000"/>
            </a:avLst>
          </a:prstGeom>
          <a:solidFill>
            <a:srgbClr val="2E7D5B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7580147" y="1828800"/>
            <a:ext cx="10424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Confirmed</a:t>
            </a:r>
            <a:endParaRPr lang="en-US" sz="9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6" name="sc:quality/steps/2/check"/>
          <p:cNvSpPr txBox="1"/>
          <p:nvPr/>
        </p:nvSpPr>
        <p:spPr>
          <a:xfrm>
            <a:off x="6443320" y="2249424"/>
            <a:ext cx="21609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Readable and accessible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7" name="sc:quality/steps/2/finding"/>
          <p:cNvSpPr txBox="1"/>
          <p:nvPr/>
        </p:nvSpPr>
        <p:spPr>
          <a:xfrm>
            <a:off x="6443320" y="2852928"/>
            <a:ext cx="216095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Colour contrast, slide titles and alt text are checked in PowerPoint and PDF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443320" y="4142232"/>
            <a:ext cx="2160956" cy="0"/>
          </a:xfrm>
          <a:custGeom>
            <a:avLst/>
            <a:gdLst/>
            <a:ahLst/>
            <a:cxnLst/>
            <a:rect l="0" t="0" r="r" b="b"/>
            <a:pathLst>
              <a:path w="2160956" h="0" fill="none">
                <a:moveTo>
                  <a:pt x="0" y="0"/>
                </a:moveTo>
                <a:lnTo>
                  <a:pt x="2160956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9" name="sc:quality/steps/2/source"/>
          <p:cNvSpPr txBox="1"/>
          <p:nvPr/>
        </p:nvSpPr>
        <p:spPr>
          <a:xfrm>
            <a:off x="6443320" y="4197096"/>
            <a:ext cx="21609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Contrast and accessibility checks</a:t>
            </a:r>
            <a:endParaRPr lang="en-US" sz="1000" i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842019" y="3058668"/>
            <a:ext cx="201168" cy="219456"/>
          </a:xfrm>
          <a:custGeom>
            <a:avLst/>
            <a:gdLst/>
            <a:ahLst/>
            <a:cxnLst/>
            <a:rect l="l" t="t" r="r" b="b"/>
            <a:pathLst>
              <a:path w="201168" h="219456">
                <a:moveTo>
                  <a:pt x="0" y="0"/>
                </a:moveTo>
                <a:lnTo>
                  <a:pt x="201168" y="109728"/>
                </a:lnTo>
                <a:lnTo>
                  <a:pt x="0" y="219456"/>
                </a:lnTo>
                <a:close/>
              </a:path>
            </a:pathLst>
          </a:custGeom>
          <a:solidFill>
            <a:srgbClr val="5B6B7F"/>
          </a:solidFill>
          <a:ln/>
        </p:spPr>
      </p:sp>
      <p:sp>
        <p:nvSpPr>
          <p:cNvPr id="31" name="Shape 29"/>
          <p:cNvSpPr/>
          <p:nvPr/>
        </p:nvSpPr>
        <p:spPr>
          <a:xfrm>
            <a:off x="9116339" y="1682496"/>
            <a:ext cx="2526716" cy="2971800"/>
          </a:xfrm>
          <a:prstGeom prst="roundRect">
            <a:avLst>
              <a:gd name="adj" fmla="val 2171"/>
            </a:avLst>
          </a:prstGeom>
          <a:solidFill>
            <a:srgbClr val="F2F5F9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9299219" y="1847088"/>
            <a:ext cx="548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10436047" y="1828800"/>
            <a:ext cx="1042416" cy="292608"/>
          </a:xfrm>
          <a:prstGeom prst="roundRect">
            <a:avLst>
              <a:gd name="adj" fmla="val 50000"/>
            </a:avLst>
          </a:prstGeom>
          <a:solidFill>
            <a:srgbClr val="9AB7E2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10436047" y="1828800"/>
            <a:ext cx="10424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 kern="40000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call</a:t>
            </a:r>
            <a:endParaRPr lang="en-US" sz="900" b="1" dirty="0" kern="400000">
              <a:solidFill>
                <a:srgbClr val="11111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5" name="sc:quality/steps/3/check"/>
          <p:cNvSpPr txBox="1"/>
          <p:nvPr/>
        </p:nvSpPr>
        <p:spPr>
          <a:xfrm>
            <a:off x="9299219" y="2249424"/>
            <a:ext cx="216095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Partner-style review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6" name="sc:quality/steps/3/finding"/>
          <p:cNvSpPr txBox="1"/>
          <p:nvPr/>
        </p:nvSpPr>
        <p:spPr>
          <a:xfrm>
            <a:off x="9299219" y="2852928"/>
            <a:ext cx="216095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assistant reviews like a partner; you give the final sign-off</a:t>
            </a:r>
            <a:endParaRPr lang="en-US" sz="10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9299219" y="4142232"/>
            <a:ext cx="2160956" cy="0"/>
          </a:xfrm>
          <a:custGeom>
            <a:avLst/>
            <a:gdLst/>
            <a:ahLst/>
            <a:cxnLst/>
            <a:rect l="0" t="0" r="r" b="b"/>
            <a:pathLst>
              <a:path w="2160956" h="0" fill="none">
                <a:moveTo>
                  <a:pt x="0" y="0"/>
                </a:moveTo>
                <a:lnTo>
                  <a:pt x="2160956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38" name="sc:quality/steps/3/source"/>
          <p:cNvSpPr txBox="1"/>
          <p:nvPr/>
        </p:nvSpPr>
        <p:spPr>
          <a:xfrm>
            <a:off x="9299219" y="4197096"/>
            <a:ext cx="21609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review checklist</a:t>
            </a:r>
            <a:endParaRPr lang="en-US" sz="1000" i="1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548640" y="4928616"/>
            <a:ext cx="11094415" cy="73152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40" name="sc:quality/conclusion"/>
          <p:cNvSpPr txBox="1"/>
          <p:nvPr/>
        </p:nvSpPr>
        <p:spPr>
          <a:xfrm>
            <a:off x="822960" y="4928616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Therefore: 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open a deck that is ready to discuss, not ready to fix</a:t>
            </a:r>
            <a:endParaRPr lang="en-US" sz="1400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1" name="sc:quality/exception"/>
          <p:cNvSpPr txBox="1"/>
          <p:nvPr/>
        </p:nvSpPr>
        <p:spPr>
          <a:xfrm>
            <a:off x="548640" y="573328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Unless: 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data behind a slide is missing — then SlideCraft flags the gap instead of inventing it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2" name="sc:quality/sources"/>
          <p:cNvSpPr txBox="1"/>
          <p:nvPr/>
        </p:nvSpPr>
        <p:spPr>
          <a:xfrm>
            <a:off x="548640" y="5961888"/>
            <a:ext cx="99971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https://github.com/eiler2005/slidecraft/blob/main/docs/how-to/apply-brand.md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SlideCraft calibration against Microsoft PowerPoint, 144 strings (Oct 2026)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pPr algn="l" indent="0" marL="0">
              <a:lnSpc>
                <a:spcPct val="100000"/>
              </a:lnSpc>
              <a:buNone/>
            </a:pPr>
            <a:r>
              <a:rPr lang="en-US" sz="800" u="sng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https://github.com/eiler2005/slidecraft/blob/main/CHANGELOG.md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SlideCraft 0.4 release notes and test suite (Oct 2026)</a:t>
            </a:r>
            <a:endParaRPr lang="en-US" sz="800" u="sng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9</a:t>
            </a:fld>
            <a:endParaRPr b="0" lang="en-US" kern="400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brand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brand, your old decks and your readers all come along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brand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FITS YOUR WORK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5" name="sc:brand/points/0/heading"/>
          <p:cNvSpPr txBox="1"/>
          <p:nvPr/>
        </p:nvSpPr>
        <p:spPr>
          <a:xfrm>
            <a:off x="548640" y="1956816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template, your look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414418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7" name="sc:brand/points/1/heading"/>
          <p:cNvSpPr txBox="1"/>
          <p:nvPr/>
        </p:nvSpPr>
        <p:spPr>
          <a:xfrm>
            <a:off x="4414418" y="1956816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decks, restyled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280197" y="1682496"/>
            <a:ext cx="3362858" cy="0"/>
          </a:xfrm>
          <a:custGeom>
            <a:avLst/>
            <a:gdLst/>
            <a:ahLst/>
            <a:cxnLst/>
            <a:rect l="0" t="0" r="r" b="b"/>
            <a:pathLst>
              <a:path w="3362858" h="0" fill="none">
                <a:moveTo>
                  <a:pt x="0" y="0"/>
                </a:moveTo>
                <a:lnTo>
                  <a:pt x="3362858" y="0"/>
                </a:lnTo>
              </a:path>
            </a:pathLst>
          </a:custGeom>
          <a:noFill/>
          <a:ln w="31750">
            <a:solidFill>
              <a:srgbClr val="1F5FBF"/>
            </a:solidFill>
            <a:prstDash val="solid"/>
          </a:ln>
        </p:spPr>
      </p:sp>
      <p:sp>
        <p:nvSpPr>
          <p:cNvPr id="9" name="sc:brand/points/2/heading"/>
          <p:cNvSpPr txBox="1"/>
          <p:nvPr/>
        </p:nvSpPr>
        <p:spPr>
          <a:xfrm>
            <a:off x="8280197" y="1956816"/>
            <a:ext cx="33628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format each reader needs</a:t>
            </a:r>
            <a:endParaRPr lang="en-US" sz="18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brand/points/0/body"/>
          <p:cNvSpPr txBox="1"/>
          <p:nvPr/>
        </p:nvSpPr>
        <p:spPr>
          <a:xfrm>
            <a:off x="548640" y="2395728"/>
            <a:ext cx="3362858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 a .potx once. Colours, fonts, logo and layouts apply, and PowerPoint files are built inside your template.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brand/points/1/body"/>
          <p:cNvSpPr txBox="1"/>
          <p:nvPr/>
        </p:nvSpPr>
        <p:spPr>
          <a:xfrm>
            <a:off x="4414418" y="2395728"/>
            <a:ext cx="3362858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an existing PowerPoint. The assistant rewrites the titles as claims and rebuilds the charts from the data.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c:brand/points/2/body"/>
          <p:cNvSpPr txBox="1"/>
          <p:nvPr/>
        </p:nvSpPr>
        <p:spPr>
          <a:xfrm>
            <a:off x="8280197" y="2395728"/>
            <a:ext cx="3362858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PDF for the board, a one-page summary, a Word memo for pre-reading, an HTML deck for presenting.</a:t>
            </a:r>
            <a:endParaRPr lang="en-US" sz="15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10</a:t>
            </a:fld>
            <a:endParaRPr b="0" lang="en-US" kern="400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Craft Title sc:start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548640" y="640080"/>
            <a:ext cx="11094415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3333"/>
              </a:lnSpc>
              <a:buNone/>
            </a:pPr>
            <a:r>
              <a:rPr lang="en-US" sz="2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your next deck in about ten minutes</a:t>
            </a:r>
            <a:endParaRPr lang="en-US" sz="2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" name="sc:start/tracker"/>
          <p:cNvSpPr txBox="1"/>
          <p:nvPr/>
        </p:nvSpPr>
        <p:spPr>
          <a:xfrm>
            <a:off x="548640" y="384048"/>
            <a:ext cx="110944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STARTED</a:t>
            </a:r>
            <a:endParaRPr lang="en-US" sz="10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682496"/>
            <a:ext cx="4042142" cy="4389120"/>
          </a:xfrm>
          <a:prstGeom prst="rect">
            <a:avLst/>
          </a:prstGeom>
          <a:solidFill>
            <a:srgbClr val="1F5FB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48256"/>
            <a:ext cx="331062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 REQUESTED</a:t>
            </a:r>
            <a:endParaRPr lang="en-US" sz="10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14400" y="2432304"/>
            <a:ext cx="457200" cy="0"/>
          </a:xfrm>
          <a:custGeom>
            <a:avLst/>
            <a:gdLst/>
            <a:ahLst/>
            <a:cxnLst/>
            <a:rect l="0" t="0" r="r" b="b"/>
            <a:pathLst>
              <a:path w="457200" h="0" fill="none">
                <a:moveTo>
                  <a:pt x="0" y="0"/>
                </a:moveTo>
                <a:lnTo>
                  <a:pt x="457200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7" name="sc:start/decision"/>
          <p:cNvSpPr txBox="1"/>
          <p:nvPr/>
        </p:nvSpPr>
        <p:spPr>
          <a:xfrm>
            <a:off x="914400" y="2688336"/>
            <a:ext cx="3310622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333"/>
              </a:lnSpc>
              <a:buNone/>
            </a:pPr>
            <a:r>
              <a:rPr lang="en-US" sz="2200" b="1" dirty="0" kern="40000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SlideCraft on one real deck this week</a:t>
            </a:r>
            <a:endParaRPr lang="en-US" sz="2200" b="1" dirty="0" kern="400000">
              <a:solidFill>
                <a:srgbClr val="FFFFF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047982" y="16824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12700">
            <a:solidFill>
              <a:srgbClr val="0B1F3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047982" y="1682496"/>
            <a:ext cx="502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0" name="sc:start/steps/0/action"/>
          <p:cNvSpPr txBox="1"/>
          <p:nvPr/>
        </p:nvSpPr>
        <p:spPr>
          <a:xfrm>
            <a:off x="5642342" y="1798320"/>
            <a:ext cx="6000713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it for your AI assistant — Claude Code, Codex, Cursor or another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1" name="sc:start/steps/0/owner"/>
          <p:cNvSpPr txBox="1"/>
          <p:nvPr/>
        </p:nvSpPr>
        <p:spPr>
          <a:xfrm>
            <a:off x="5642342" y="2261616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· 2 min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047982" y="25968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047982" y="2596896"/>
            <a:ext cx="502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" name="sc:start/steps/1/action"/>
          <p:cNvSpPr txBox="1"/>
          <p:nvPr/>
        </p:nvSpPr>
        <p:spPr>
          <a:xfrm>
            <a:off x="5642342" y="2819400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what the deck must achieve and for whom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5" name="sc:start/steps/1/owner"/>
          <p:cNvSpPr txBox="1"/>
          <p:nvPr/>
        </p:nvSpPr>
        <p:spPr>
          <a:xfrm>
            <a:off x="5642342" y="3069336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· 1 min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5047982" y="35112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047982" y="3511296"/>
            <a:ext cx="502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8" name="sc:start/steps/2/action"/>
          <p:cNvSpPr txBox="1"/>
          <p:nvPr/>
        </p:nvSpPr>
        <p:spPr>
          <a:xfrm>
            <a:off x="5642342" y="3733800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 the template, the titles and the review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9" name="sc:start/steps/2/owner"/>
          <p:cNvSpPr txBox="1"/>
          <p:nvPr/>
        </p:nvSpPr>
        <p:spPr>
          <a:xfrm>
            <a:off x="5642342" y="3983736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· 5 min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5047982" y="44256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047982" y="4425696"/>
            <a:ext cx="502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 kern="400000">
                <a:solidFill>
                  <a:srgbClr val="1F5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b="1" dirty="0" kern="400000">
              <a:solidFill>
                <a:srgbClr val="1F5FB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sc:start/steps/3/action"/>
          <p:cNvSpPr txBox="1"/>
          <p:nvPr/>
        </p:nvSpPr>
        <p:spPr>
          <a:xfrm>
            <a:off x="5642342" y="4648200"/>
            <a:ext cx="6000713" cy="21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the PowerPoint and PDF, then edit freely</a:t>
            </a:r>
            <a:endParaRPr lang="en-US" sz="14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3" name="sc:start/steps/3/owner"/>
          <p:cNvSpPr txBox="1"/>
          <p:nvPr/>
        </p:nvSpPr>
        <p:spPr>
          <a:xfrm>
            <a:off x="5642342" y="4898136"/>
            <a:ext cx="600071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· Done</a:t>
            </a:r>
            <a:endParaRPr lang="en-US" sz="10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047982" y="5340096"/>
            <a:ext cx="6595073" cy="0"/>
          </a:xfrm>
          <a:custGeom>
            <a:avLst/>
            <a:gdLst/>
            <a:ahLst/>
            <a:cxnLst/>
            <a:rect l="0" t="0" r="r" b="b"/>
            <a:pathLst>
              <a:path w="6595073" h="0" fill="none">
                <a:moveTo>
                  <a:pt x="0" y="0"/>
                </a:moveTo>
                <a:lnTo>
                  <a:pt x="6595073" y="0"/>
                </a:lnTo>
              </a:path>
            </a:pathLst>
          </a:custGeom>
          <a:noFill/>
          <a:ln w="6350">
            <a:solidFill>
              <a:srgbClr val="C9D2DE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382512"/>
            <a:ext cx="9144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850" kern="400000">
                <a:solidFill>
                  <a:srgbClr val="5B6B7F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 kern="400000"/>
              <a:t>11</a:t>
            </a:fld>
            <a:endParaRPr b="0" lang="en-US" kern="400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Craft Title sc:close/title"/>
          <p:cNvSpPr>
            <a:spLocks xmlns:a="http://schemas.openxmlformats.org/drawingml/2006/main" noGrp="1"/>
          </p:cNvSpPr>
          <p:nvPr>
            <p:ph type="title"/>
          </p:nvPr>
        </p:nvSpPr>
        <p:spPr>
          <a:xfrm>
            <a:off x="822960" y="2103120"/>
            <a:ext cx="1054577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the goal. Pick a look. Ship a partner-ready deck.</a:t>
            </a:r>
            <a:endParaRPr lang="en-US" sz="3200" b="1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" name="sc:close/subtitle"/>
          <p:cNvSpPr txBox="1"/>
          <p:nvPr/>
        </p:nvSpPr>
        <p:spPr>
          <a:xfrm>
            <a:off x="822960" y="3931920"/>
            <a:ext cx="105457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 kern="400000">
                <a:solidFill>
                  <a:srgbClr val="5B6B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 to use under the PolyForm Shield licence</a:t>
            </a:r>
            <a:endParaRPr lang="en-US" sz="1600" dirty="0" kern="400000">
              <a:solidFill>
                <a:srgbClr val="5B6B7F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547208" y="4617720"/>
            <a:ext cx="1097280" cy="0"/>
          </a:xfrm>
          <a:custGeom>
            <a:avLst/>
            <a:gdLst/>
            <a:ahLst/>
            <a:cxnLst/>
            <a:rect l="0" t="0" r="r" b="b"/>
            <a:pathLst>
              <a:path w="1097280" h="0" fill="none">
                <a:moveTo>
                  <a:pt x="0" y="0"/>
                </a:moveTo>
                <a:lnTo>
                  <a:pt x="1097280" y="0"/>
                </a:lnTo>
              </a:path>
            </a:pathLst>
          </a:custGeom>
          <a:noFill/>
          <a:ln w="19050">
            <a:solidFill>
              <a:srgbClr val="1F5FBF"/>
            </a:solidFill>
            <a:prstDash val="solid"/>
          </a:ln>
        </p:spPr>
      </p:sp>
      <p:sp>
        <p:nvSpPr>
          <p:cNvPr id="5" name="sc:close/contact"/>
          <p:cNvSpPr txBox="1"/>
          <p:nvPr/>
        </p:nvSpPr>
        <p:spPr>
          <a:xfrm>
            <a:off x="822960" y="4754880"/>
            <a:ext cx="105457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github.com/eiler2005/slidecraft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algn="ctr" indent="0" marL="0">
              <a:lnSpc>
                <a:spcPct val="100000"/>
              </a:lnSpc>
              <a:buNone/>
            </a:pPr>
            <a:r>
              <a:rPr lang="en-US" sz="1400" dirty="0" kern="400000">
                <a:solidFill>
                  <a:srgbClr val="0B1F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eiler2005.github.io/slidecraft</a:t>
            </a:r>
            <a:endParaRPr lang="en-US" sz="1400" dirty="0" kern="400000">
              <a:solidFill>
                <a:srgbClr val="0B1F3A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SlideCraft turns a goal into a partner-ready deck you can edit</dc:title>
  <dc:subject>Generated by SlideCraft 0.7.6</dc:subject>
  <dc:creator>Denis Ermilov</dc:creator>
  <cp:lastModifiedBy>Denis Ermilov</cp:lastModifiedBy>
  <cp:revision>1</cp:revision>
  <dcterms:created xsi:type="dcterms:W3CDTF">2026-01-01T00:00:00Z</dcterms:created>
  <dcterms:modified xsi:type="dcterms:W3CDTF">2026-01-01T00:00:00Z</dcterms:modified>
</cp:coreProperties>
</file>