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.01141552511415521"/>
          <c:w val="1"/>
          <c:h val="0.89269406392694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Loads</c:v>
                </c:pt>
              </c:strCache>
            </c:strRef>
          </c:tx>
          <c:spPr>
            <a:solidFill>
              <a:srgbClr val="4F46E5"/>
            </a:solidFill>
            <a:effectLst/>
          </c:spPr>
          <c:invertIfNegative val="0"/>
          <c:dLbls>
            <c:numFmt formatCode="#,##0.0;-#,##0.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2122B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Loads (other)</c:v>
                </c:pt>
              </c:strCache>
            </c:strRef>
          </c:tx>
          <c:spPr>
            <a:solidFill>
              <a:srgbClr val="A3A4B5"/>
            </a:solidFill>
            <a:effectLst/>
          </c:spPr>
          <c:invertIfNegative val="0"/>
          <c:dLbls>
            <c:numFmt formatCode="#,##0.0;-#,##0.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2122B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0.6</c:v>
                </c:pt>
                <c:pt idx="1">
                  <c:v>0.8</c:v>
                </c:pt>
                <c:pt idx="2">
                  <c:v>1.1</c:v>
                </c:pt>
                <c:pt idx="3">
                  <c:v>1.5</c:v>
                </c:pt>
                <c:pt idx="4">
                  <c:v>2</c:v>
                </c:pt>
                <c:pt idx="5">
                  <c:v>2.6</c:v>
                </c:pt>
                <c:pt idx="6">
                  <c:v>3.4</c:v>
                </c:pt>
                <c:pt idx="7">
                  <c:v>4.1</c:v>
                </c:pt>
                <c:pt idx="8">
                  <c:v>0</c:v>
                </c:pt>
              </c:numCache>
            </c:numRef>
          </c:val>
        </c:ser>
        <c:dLbls>
          <c:numFmt formatCode="#,##0.0;-#,##0.0;;" sourceLinked="0"/>
          <c:txPr>
            <a:bodyPr/>
            <a:lstStyle/>
            <a:p>
              <a:pPr>
                <a:defRPr b="0" i="0" strike="noStrike" sz="1000" u="none">
                  <a:solidFill>
                    <a:srgbClr val="12122B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85A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market estimate (top-down and bottom-up),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platform metrics,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market estimate (top-down and bottom-up),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platform metrics,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platform metrics,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Founder profiles (fictional)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Fabrikam platform metrics,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Freight · Seed round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Freight · Seed round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86422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turns idle truck space into same-day freight</a:t>
            </a:r>
            <a:endParaRPr lang="en-US" sz="5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Shape 1"/>
          <p:cNvSpPr/>
          <p:nvPr/>
        </p:nvSpPr>
        <p:spPr>
          <a:xfrm>
            <a:off x="9032682" y="5150543"/>
            <a:ext cx="293196" cy="1067377"/>
          </a:xfrm>
          <a:prstGeom prst="rect">
            <a:avLst/>
          </a:prstGeom>
          <a:solidFill>
            <a:srgbClr val="B0ACF3"/>
          </a:solidFill>
          <a:ln/>
        </p:spPr>
      </p:sp>
      <p:sp>
        <p:nvSpPr>
          <p:cNvPr id="4" name="Shape 2"/>
          <p:cNvSpPr/>
          <p:nvPr/>
        </p:nvSpPr>
        <p:spPr>
          <a:xfrm>
            <a:off x="9505580" y="4737080"/>
            <a:ext cx="293196" cy="1480840"/>
          </a:xfrm>
          <a:prstGeom prst="rect">
            <a:avLst/>
          </a:prstGeom>
          <a:solidFill>
            <a:srgbClr val="A39FF1"/>
          </a:solidFill>
          <a:ln/>
        </p:spPr>
      </p:sp>
      <p:sp>
        <p:nvSpPr>
          <p:cNvPr id="5" name="Shape 3"/>
          <p:cNvSpPr/>
          <p:nvPr/>
        </p:nvSpPr>
        <p:spPr>
          <a:xfrm>
            <a:off x="9978477" y="4041014"/>
            <a:ext cx="293196" cy="2176906"/>
          </a:xfrm>
          <a:prstGeom prst="rect">
            <a:avLst/>
          </a:prstGeom>
          <a:solidFill>
            <a:srgbClr val="9792F0"/>
          </a:solidFill>
          <a:ln/>
        </p:spPr>
      </p:sp>
      <p:sp>
        <p:nvSpPr>
          <p:cNvPr id="6" name="Shape 4"/>
          <p:cNvSpPr/>
          <p:nvPr/>
        </p:nvSpPr>
        <p:spPr>
          <a:xfrm>
            <a:off x="10451374" y="3405756"/>
            <a:ext cx="293196" cy="2812164"/>
          </a:xfrm>
          <a:prstGeom prst="rect">
            <a:avLst/>
          </a:prstGeom>
          <a:solidFill>
            <a:srgbClr val="8B85EE"/>
          </a:solidFill>
          <a:ln/>
        </p:spPr>
      </p:sp>
      <p:sp>
        <p:nvSpPr>
          <p:cNvPr id="7" name="Shape 5"/>
          <p:cNvSpPr/>
          <p:nvPr/>
        </p:nvSpPr>
        <p:spPr>
          <a:xfrm>
            <a:off x="10924271" y="2902451"/>
            <a:ext cx="293196" cy="3315469"/>
          </a:xfrm>
          <a:prstGeom prst="rect">
            <a:avLst/>
          </a:prstGeom>
          <a:solidFill>
            <a:srgbClr val="7F78EC"/>
          </a:solidFill>
          <a:ln/>
        </p:spPr>
      </p:sp>
      <p:sp>
        <p:nvSpPr>
          <p:cNvPr id="8" name="Shape 6"/>
          <p:cNvSpPr/>
          <p:nvPr/>
        </p:nvSpPr>
        <p:spPr>
          <a:xfrm>
            <a:off x="11397168" y="2312573"/>
            <a:ext cx="293196" cy="39053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 flipV="1">
            <a:off x="9179281" y="4417040"/>
            <a:ext cx="472897" cy="413462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9652178" y="3720974"/>
            <a:ext cx="472897" cy="696067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0125075" y="3085716"/>
            <a:ext cx="472897" cy="635258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10597972" y="2582411"/>
            <a:ext cx="472897" cy="503305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11070869" y="1992533"/>
            <a:ext cx="472897" cy="589878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4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2026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cover/subtitle"/>
          <p:cNvSpPr txBox="1"/>
          <p:nvPr/>
        </p:nvSpPr>
        <p:spPr>
          <a:xfrm>
            <a:off x="822960" y="4343400"/>
            <a:ext cx="402589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marketplace that fills the 31% of truck capacity that drives empty every day</a:t>
            </a:r>
            <a:endParaRPr lang="en-US" sz="1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4F46E5"/>
            </a:solidFill>
            <a:prstDash val="solid"/>
          </a:ln>
        </p:spPr>
      </p:sp>
      <p:sp>
        <p:nvSpPr>
          <p:cNvPr id="18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Lindqvist, CEO   ·   October 2026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blem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914400" y="914400"/>
            <a:ext cx="103628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third truck on the road is driving with empty space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914400" y="777240"/>
            <a:ext cx="548640" cy="0"/>
          </a:xfrm>
          <a:custGeom>
            <a:avLst/>
            <a:gdLst/>
            <a:ahLst/>
            <a:cxnLst/>
            <a:rect l="0" t="0" r="r" b="b"/>
            <a:pathLst>
              <a:path w="548640" h="0" fill="none">
                <a:moveTo>
                  <a:pt x="0" y="0"/>
                </a:moveTo>
                <a:lnTo>
                  <a:pt x="548640" y="0"/>
                </a:lnTo>
              </a:path>
            </a:pathLst>
          </a:custGeom>
          <a:noFill/>
          <a:ln w="38100">
            <a:solidFill>
              <a:srgbClr val="4F46E5"/>
            </a:solidFill>
            <a:prstDash val="solid"/>
          </a:ln>
        </p:spPr>
      </p:sp>
      <p:sp>
        <p:nvSpPr>
          <p:cNvPr id="4" name="sc:problem/number"/>
          <p:cNvSpPr txBox="1"/>
          <p:nvPr/>
        </p:nvSpPr>
        <p:spPr>
          <a:xfrm>
            <a:off x="877824" y="3406140"/>
            <a:ext cx="6035040" cy="179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4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14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c:problem/label"/>
          <p:cNvSpPr txBox="1"/>
          <p:nvPr/>
        </p:nvSpPr>
        <p:spPr>
          <a:xfrm>
            <a:off x="5113655" y="3593465"/>
            <a:ext cx="6346520" cy="398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2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regional truck capacity runs empty</a:t>
            </a:r>
            <a:endParaRPr lang="en-US" sz="2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problem/context"/>
          <p:cNvSpPr txBox="1"/>
          <p:nvPr/>
        </p:nvSpPr>
        <p:spPr>
          <a:xfrm>
            <a:off x="5113655" y="4156075"/>
            <a:ext cx="6346520" cy="544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shippers still pay for full loads or wait days for consolidated freight.</a:t>
            </a:r>
            <a:endParaRPr lang="en-US" sz="1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93615" y="3593465"/>
            <a:ext cx="0" cy="1088390"/>
          </a:xfrm>
          <a:custGeom>
            <a:avLst/>
            <a:gdLst/>
            <a:ahLst/>
            <a:cxnLst/>
            <a:rect l="0" t="0" r="r" b="b"/>
            <a:pathLst>
              <a:path w="0" h="1088390" fill="none">
                <a:moveTo>
                  <a:pt x="0" y="0"/>
                </a:moveTo>
                <a:lnTo>
                  <a:pt x="0" y="1088390"/>
                </a:lnTo>
              </a:path>
            </a:pathLst>
          </a:custGeom>
          <a:noFill/>
          <a:ln w="15875">
            <a:solidFill>
              <a:srgbClr val="D9DAEB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olu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00868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Shippers book spare space in minutes and it moves the same day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solu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42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42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08760" y="2071116"/>
            <a:ext cx="1813484" cy="0"/>
          </a:xfrm>
          <a:prstGeom prst="line">
            <a:avLst/>
          </a:prstGeom>
          <a:noFill/>
          <a:ln w="12700">
            <a:solidFill>
              <a:srgbClr val="D9DAEB"/>
            </a:solidFill>
            <a:prstDash val="solid"/>
            <a:tailEnd type="triangle"/>
          </a:ln>
        </p:spPr>
      </p:sp>
      <p:sp>
        <p:nvSpPr>
          <p:cNvPr id="6" name="sc:solution/steps/0/title"/>
          <p:cNvSpPr txBox="1"/>
          <p:nvPr/>
        </p:nvSpPr>
        <p:spPr>
          <a:xfrm>
            <a:off x="548640" y="2551176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a load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solution/steps/0/body"/>
          <p:cNvSpPr txBox="1"/>
          <p:nvPr/>
        </p:nvSpPr>
        <p:spPr>
          <a:xfrm>
            <a:off x="548640" y="3191256"/>
            <a:ext cx="249928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Shippers enter size, pickup and deadline in under a minute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3413684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42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42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73804" y="2071116"/>
            <a:ext cx="1813484" cy="0"/>
          </a:xfrm>
          <a:prstGeom prst="line">
            <a:avLst/>
          </a:prstGeom>
          <a:noFill/>
          <a:ln w="12700">
            <a:solidFill>
              <a:srgbClr val="D9DAEB"/>
            </a:solidFill>
            <a:prstDash val="solid"/>
            <a:tailEnd type="triangle"/>
          </a:ln>
        </p:spPr>
      </p:sp>
      <p:sp>
        <p:nvSpPr>
          <p:cNvPr id="10" name="sc:solution/steps/1/title"/>
          <p:cNvSpPr txBox="1"/>
          <p:nvPr/>
        </p:nvSpPr>
        <p:spPr>
          <a:xfrm>
            <a:off x="3413684" y="2551176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live capacity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solution/steps/1/body"/>
          <p:cNvSpPr txBox="1"/>
          <p:nvPr/>
        </p:nvSpPr>
        <p:spPr>
          <a:xfrm>
            <a:off x="3413684" y="3191256"/>
            <a:ext cx="249928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match loads to trucks already on the route, priced in real time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278728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42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42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238848" y="2071116"/>
            <a:ext cx="1813484" cy="0"/>
          </a:xfrm>
          <a:prstGeom prst="line">
            <a:avLst/>
          </a:prstGeom>
          <a:noFill/>
          <a:ln w="12700">
            <a:solidFill>
              <a:srgbClr val="D9DAEB"/>
            </a:solidFill>
            <a:prstDash val="solid"/>
            <a:tailEnd type="triangle"/>
          </a:ln>
        </p:spPr>
      </p:sp>
      <p:sp>
        <p:nvSpPr>
          <p:cNvPr id="14" name="sc:solution/steps/2/title"/>
          <p:cNvSpPr txBox="1"/>
          <p:nvPr/>
        </p:nvSpPr>
        <p:spPr>
          <a:xfrm>
            <a:off x="6278728" y="2551176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to the door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solution/steps/2/body"/>
          <p:cNvSpPr txBox="1"/>
          <p:nvPr/>
        </p:nvSpPr>
        <p:spPr>
          <a:xfrm>
            <a:off x="6278728" y="3191256"/>
            <a:ext cx="249928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tracking and proof of delivery in one link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9143771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42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42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solution/steps/3/title"/>
          <p:cNvSpPr txBox="1"/>
          <p:nvPr/>
        </p:nvSpPr>
        <p:spPr>
          <a:xfrm>
            <a:off x="9143771" y="2551176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Carriers get paid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solution/steps/3/body"/>
          <p:cNvSpPr txBox="1"/>
          <p:nvPr/>
        </p:nvSpPr>
        <p:spPr>
          <a:xfrm>
            <a:off x="9143771" y="3191256"/>
            <a:ext cx="2499284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Carriers earn on space that used to drive empty, paid within 48 hours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solutio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platform metrics, Sep 2026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marke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98804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 part-load freight is a €14B market in our first three countries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marke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3515258" cy="3474720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5" name="Shape 3"/>
          <p:cNvSpPr/>
          <p:nvPr/>
        </p:nvSpPr>
        <p:spPr>
          <a:xfrm>
            <a:off x="4338218" y="1773936"/>
            <a:ext cx="3515258" cy="3474720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6" name="Shape 4"/>
          <p:cNvSpPr/>
          <p:nvPr/>
        </p:nvSpPr>
        <p:spPr>
          <a:xfrm>
            <a:off x="4338218" y="1773936"/>
            <a:ext cx="3515258" cy="64008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7" name="Shape 5"/>
          <p:cNvSpPr/>
          <p:nvPr/>
        </p:nvSpPr>
        <p:spPr>
          <a:xfrm>
            <a:off x="8127797" y="1773936"/>
            <a:ext cx="3515258" cy="3474720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8" name="sc:market/tiles/0/label"/>
          <p:cNvSpPr txBox="1"/>
          <p:nvPr/>
        </p:nvSpPr>
        <p:spPr>
          <a:xfrm>
            <a:off x="822960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addressable market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market/tiles/1/label"/>
          <p:cNvSpPr txBox="1"/>
          <p:nvPr/>
        </p:nvSpPr>
        <p:spPr>
          <a:xfrm>
            <a:off x="4612538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Serviceable market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market/tiles/2/label"/>
          <p:cNvSpPr txBox="1"/>
          <p:nvPr/>
        </p:nvSpPr>
        <p:spPr>
          <a:xfrm>
            <a:off x="8402117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Obtainable by 2029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market/tiles/0/value"/>
          <p:cNvSpPr txBox="1"/>
          <p:nvPr/>
        </p:nvSpPr>
        <p:spPr>
          <a:xfrm>
            <a:off x="822960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5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€14B</a:t>
            </a:r>
            <a:endParaRPr lang="en-US" sz="5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2960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D9DAEB"/>
            </a:solidFill>
            <a:prstDash val="solid"/>
          </a:ln>
        </p:spPr>
      </p:sp>
      <p:sp>
        <p:nvSpPr>
          <p:cNvPr id="13" name="sc:market/tiles/0/note"/>
          <p:cNvSpPr txBox="1"/>
          <p:nvPr/>
        </p:nvSpPr>
        <p:spPr>
          <a:xfrm>
            <a:off x="822960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Part-load regional freight, DE · NL · PL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market/tiles/1/value"/>
          <p:cNvSpPr txBox="1"/>
          <p:nvPr/>
        </p:nvSpPr>
        <p:spPr>
          <a:xfrm>
            <a:off x="4612538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54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€2.1B</a:t>
            </a:r>
            <a:endParaRPr lang="en-US" sz="54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12538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D9DAEB"/>
            </a:solidFill>
            <a:prstDash val="solid"/>
          </a:ln>
        </p:spPr>
      </p:sp>
      <p:sp>
        <p:nvSpPr>
          <p:cNvPr id="16" name="sc:market/tiles/1/note"/>
          <p:cNvSpPr txBox="1"/>
          <p:nvPr/>
        </p:nvSpPr>
        <p:spPr>
          <a:xfrm>
            <a:off x="4612538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Shippers under 50 loads a month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market/tiles/2/value"/>
          <p:cNvSpPr txBox="1"/>
          <p:nvPr/>
        </p:nvSpPr>
        <p:spPr>
          <a:xfrm>
            <a:off x="8402117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5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€160M</a:t>
            </a:r>
            <a:endParaRPr lang="en-US" sz="5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402117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D9DAEB"/>
            </a:solidFill>
            <a:prstDash val="solid"/>
          </a:ln>
        </p:spPr>
      </p:sp>
      <p:sp>
        <p:nvSpPr>
          <p:cNvPr id="19" name="sc:market/tiles/2/note"/>
          <p:cNvSpPr txBox="1"/>
          <p:nvPr/>
        </p:nvSpPr>
        <p:spPr>
          <a:xfrm>
            <a:off x="8402117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7.5% of serviceable market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marke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market estimate (top-down and bottom-up), 2026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rac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12298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bookings grew eight-fold in nine months with no paid marketing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rac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traction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booked per month, thousands</a:t>
            </a:r>
            <a:endParaRPr lang="en-US" sz="1000" b="1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Loads — Jan 0.6, Feb 0.8, Mar 1.1, Apr 1.5, May 2, Jun 2.6, Jul 3.4, Aug 4.1, Sep 4.9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17172" y="5083150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324706" y="4963973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2132239" y="4785208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2939772" y="4546854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3747305" y="4248912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2.0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554838" y="3891382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2.6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5362372" y="3414674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6169905" y="2997556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6977438" y="2520848"/>
            <a:ext cx="8704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</a:t>
            </a:r>
            <a:endParaRPr lang="en-US" sz="1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16" name="Shape 13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17" name="sc:traction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is organic and repeat-driven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traction/takeaway/points"/>
          <p:cNvSpPr txBox="1"/>
          <p:nvPr/>
        </p:nvSpPr>
        <p:spPr>
          <a:xfrm>
            <a:off x="8456519" y="2652776"/>
            <a:ext cx="2957937" cy="314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95833"/>
              </a:lnSpc>
              <a:buSzPct val="100000"/>
              <a:buChar char="•"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 of bookings come from returning shippers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95833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 per load reached 21% in September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tractio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platform metrics, Sep 2026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competi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92613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the only player that is both instant and built for small shippers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competi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17320" y="2011680"/>
            <a:ext cx="3474720" cy="1801368"/>
          </a:xfrm>
          <a:prstGeom prst="rect">
            <a:avLst/>
          </a:prstGeom>
          <a:solidFill>
            <a:srgbClr val="F4F5F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892040" y="2011680"/>
            <a:ext cx="3474720" cy="1801368"/>
          </a:xfrm>
          <a:prstGeom prst="rect">
            <a:avLst/>
          </a:prstGeom>
          <a:solidFill>
            <a:srgbClr val="E6E5F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7320" y="3813048"/>
            <a:ext cx="3474720" cy="1801368"/>
          </a:xfrm>
          <a:prstGeom prst="rect">
            <a:avLst/>
          </a:prstGeom>
          <a:solidFill>
            <a:srgbClr val="F4F5F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92040" y="3813048"/>
            <a:ext cx="3474720" cy="1801368"/>
          </a:xfrm>
          <a:prstGeom prst="rect">
            <a:avLst/>
          </a:prstGeom>
          <a:solidFill>
            <a:srgbClr val="F4F5F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sc:competition/quadrants/0/name"/>
          <p:cNvSpPr txBox="1"/>
          <p:nvPr/>
        </p:nvSpPr>
        <p:spPr>
          <a:xfrm>
            <a:off x="1554480" y="212140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BROKERS</a:t>
            </a:r>
            <a:endParaRPr lang="en-US" sz="1000" b="1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competition/quadrants/1/name"/>
          <p:cNvSpPr txBox="1"/>
          <p:nvPr/>
        </p:nvSpPr>
        <p:spPr>
          <a:xfrm>
            <a:off x="5029200" y="2121408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SPACE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competition/quadrants/2/name"/>
          <p:cNvSpPr txBox="1"/>
          <p:nvPr/>
        </p:nvSpPr>
        <p:spPr>
          <a:xfrm>
            <a:off x="1554480" y="392277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FORWARDERS</a:t>
            </a:r>
            <a:endParaRPr lang="en-US" sz="1000" b="1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competition/quadrants/3/name"/>
          <p:cNvSpPr txBox="1"/>
          <p:nvPr/>
        </p:nvSpPr>
        <p:spPr>
          <a:xfrm>
            <a:off x="5029200" y="392277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LOAD BOARDS</a:t>
            </a:r>
            <a:endParaRPr lang="en-US" sz="1000" b="1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 flipV="1">
            <a:off x="1417320" y="1965960"/>
            <a:ext cx="0" cy="3648456"/>
          </a:xfrm>
          <a:prstGeom prst="line">
            <a:avLst/>
          </a:prstGeom>
          <a:noFill/>
          <a:ln w="15875">
            <a:solidFill>
              <a:srgbClr val="12122B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1417320" y="5614416"/>
            <a:ext cx="6995160" cy="0"/>
          </a:xfrm>
          <a:prstGeom prst="line">
            <a:avLst/>
          </a:prstGeom>
          <a:noFill/>
          <a:ln w="15875">
            <a:solidFill>
              <a:srgbClr val="12122B"/>
            </a:solidFill>
            <a:prstDash val="solid"/>
            <a:tailEnd type="triangle"/>
          </a:ln>
        </p:spPr>
      </p:sp>
      <p:sp>
        <p:nvSpPr>
          <p:cNvPr id="14" name="sc:competition/yAxis/label"/>
          <p:cNvSpPr txBox="1"/>
          <p:nvPr/>
        </p:nvSpPr>
        <p:spPr>
          <a:xfrm>
            <a:off x="548640" y="1682496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for small shippers</a:t>
            </a:r>
            <a:endParaRPr lang="en-US" sz="1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competition/yAxis/high"/>
          <p:cNvSpPr txBox="1"/>
          <p:nvPr/>
        </p:nvSpPr>
        <p:spPr>
          <a:xfrm>
            <a:off x="548640" y="2011680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competition/yAxis/low"/>
          <p:cNvSpPr txBox="1"/>
          <p:nvPr/>
        </p:nvSpPr>
        <p:spPr>
          <a:xfrm>
            <a:off x="548640" y="5376672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competition/xAxis/low"/>
          <p:cNvSpPr txBox="1"/>
          <p:nvPr/>
        </p:nvSpPr>
        <p:spPr>
          <a:xfrm>
            <a:off x="1417320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competition/xAxis/high"/>
          <p:cNvSpPr txBox="1"/>
          <p:nvPr/>
        </p:nvSpPr>
        <p:spPr>
          <a:xfrm>
            <a:off x="7086600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Minutes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competition/xAxis/label"/>
          <p:cNvSpPr txBox="1"/>
          <p:nvPr/>
        </p:nvSpPr>
        <p:spPr>
          <a:xfrm>
            <a:off x="3063240" y="56875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to book</a:t>
            </a:r>
            <a:endParaRPr lang="en-US" sz="1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90181" y="2508748"/>
            <a:ext cx="146304" cy="14630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1" name="sc:competition/items/0/label"/>
          <p:cNvSpPr txBox="1"/>
          <p:nvPr/>
        </p:nvSpPr>
        <p:spPr>
          <a:xfrm>
            <a:off x="7591349" y="2481316"/>
            <a:ext cx="65127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</a:t>
            </a:r>
            <a:endParaRPr lang="en-US" sz="1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802636" y="3069641"/>
            <a:ext cx="118872" cy="118872"/>
          </a:xfrm>
          <a:prstGeom prst="ellipse">
            <a:avLst/>
          </a:prstGeom>
          <a:solidFill>
            <a:srgbClr val="585A78"/>
          </a:solidFill>
          <a:ln/>
        </p:spPr>
      </p:sp>
      <p:sp>
        <p:nvSpPr>
          <p:cNvPr id="23" name="sc:competition/items/2/label"/>
          <p:cNvSpPr txBox="1"/>
          <p:nvPr/>
        </p:nvSpPr>
        <p:spPr>
          <a:xfrm>
            <a:off x="2976372" y="3028493"/>
            <a:ext cx="85687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brokers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644591" y="4197096"/>
            <a:ext cx="118872" cy="118872"/>
          </a:xfrm>
          <a:prstGeom prst="ellipse">
            <a:avLst/>
          </a:prstGeom>
          <a:solidFill>
            <a:srgbClr val="585A78"/>
          </a:solidFill>
          <a:ln/>
        </p:spPr>
      </p:sp>
      <p:sp>
        <p:nvSpPr>
          <p:cNvPr id="25" name="sc:competition/items/4/label"/>
          <p:cNvSpPr txBox="1"/>
          <p:nvPr/>
        </p:nvSpPr>
        <p:spPr>
          <a:xfrm>
            <a:off x="5818327" y="4169664"/>
            <a:ext cx="90827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Tailspin Board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21247" y="4437583"/>
            <a:ext cx="118872" cy="118872"/>
          </a:xfrm>
          <a:prstGeom prst="ellipse">
            <a:avLst/>
          </a:prstGeom>
          <a:solidFill>
            <a:srgbClr val="585A78"/>
          </a:solidFill>
          <a:ln/>
        </p:spPr>
      </p:sp>
      <p:sp>
        <p:nvSpPr>
          <p:cNvPr id="27" name="sc:competition/items/1/label"/>
          <p:cNvSpPr txBox="1"/>
          <p:nvPr/>
        </p:nvSpPr>
        <p:spPr>
          <a:xfrm>
            <a:off x="6494983" y="4396435"/>
            <a:ext cx="10037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Contoso Freight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464308" y="4847966"/>
            <a:ext cx="118872" cy="118872"/>
          </a:xfrm>
          <a:prstGeom prst="ellipse">
            <a:avLst/>
          </a:prstGeom>
          <a:solidFill>
            <a:srgbClr val="585A78"/>
          </a:solidFill>
          <a:ln/>
        </p:spPr>
      </p:sp>
      <p:sp>
        <p:nvSpPr>
          <p:cNvPr id="29" name="sc:competition/items/3/label"/>
          <p:cNvSpPr txBox="1"/>
          <p:nvPr/>
        </p:nvSpPr>
        <p:spPr>
          <a:xfrm>
            <a:off x="2638044" y="4806818"/>
            <a:ext cx="10624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forwarders</a:t>
            </a:r>
            <a:endParaRPr lang="en-US" sz="10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model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22458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load earns a 21% take rate and pays back acquisition in two months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model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7267799" cy="914400"/>
        </p:xfrm>
        <a:graphic>
          <a:graphicData uri="http://schemas.openxmlformats.org/drawingml/2006/table">
            <a:tbl>
              <a:tblPr/>
              <a:tblGrid>
                <a:gridCol w="4996612"/>
                <a:gridCol w="2271187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85A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 economics</a:t>
                      </a:r>
                      <a:endParaRPr lang="en-US" sz="1200" b="1" dirty="0">
                        <a:solidFill>
                          <a:srgbClr val="585A7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212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85A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load</a:t>
                      </a:r>
                      <a:endParaRPr lang="en-US" sz="1200" b="1" dirty="0">
                        <a:solidFill>
                          <a:srgbClr val="585A7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212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 booking value</a:t>
                      </a:r>
                      <a:endParaRPr lang="en-US" sz="1300" b="1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€310</a:t>
                      </a:r>
                      <a:endParaRPr lang="en-US" sz="1300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Take rate</a:t>
                      </a:r>
                      <a:endParaRPr lang="en-US" sz="1300" b="1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21%</a:t>
                      </a:r>
                      <a:endParaRPr lang="en-US" sz="1300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Contribution after payments</a:t>
                      </a:r>
                      <a:endParaRPr lang="en-US" sz="1300" b="1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€58</a:t>
                      </a:r>
                      <a:endParaRPr lang="en-US" sz="1300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Shipper acquisition cost</a:t>
                      </a:r>
                      <a:endParaRPr lang="en-US" sz="1300" b="1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€115</a:t>
                      </a:r>
                      <a:endParaRPr lang="en-US" sz="1300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Payback</a:t>
                      </a:r>
                      <a:endParaRPr lang="en-US" sz="1300" b="1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212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months</a:t>
                      </a:r>
                      <a:endParaRPr lang="en-US" sz="1300" dirty="0">
                        <a:solidFill>
                          <a:srgbClr val="12122B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6" name="Shape 3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7" name="sc:model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economics from day one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model/takeaway/points"/>
          <p:cNvSpPr txBox="1"/>
          <p:nvPr/>
        </p:nvSpPr>
        <p:spPr>
          <a:xfrm>
            <a:off x="8456519" y="2652776"/>
            <a:ext cx="2957937" cy="314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95833"/>
              </a:lnSpc>
              <a:buSzPct val="100000"/>
              <a:buChar char="•"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rate holds as volume grows because matching improves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model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platform metrics, Sep 2026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eam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team that has built marketplaces and run fleets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eam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457200" cy="41148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5" name="sc:team/people/0/name"/>
          <p:cNvSpPr txBox="1"/>
          <p:nvPr/>
        </p:nvSpPr>
        <p:spPr>
          <a:xfrm>
            <a:off x="548640" y="1956816"/>
            <a:ext cx="25678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Lindqvist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team/people/0/role"/>
          <p:cNvSpPr txBox="1"/>
          <p:nvPr/>
        </p:nvSpPr>
        <p:spPr>
          <a:xfrm>
            <a:off x="548640" y="2227072"/>
            <a:ext cx="2567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team/people/0/bio"/>
          <p:cNvSpPr txBox="1"/>
          <p:nvPr/>
        </p:nvSpPr>
        <p:spPr>
          <a:xfrm>
            <a:off x="548640" y="2482850"/>
            <a:ext cx="2567864" cy="368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the shipper side of a European load board to 40k users</a:t>
            </a:r>
            <a:endParaRPr lang="en-US" sz="14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390824" y="1773936"/>
            <a:ext cx="457200" cy="41148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9" name="sc:team/people/1/name"/>
          <p:cNvSpPr txBox="1"/>
          <p:nvPr/>
        </p:nvSpPr>
        <p:spPr>
          <a:xfrm>
            <a:off x="3390824" y="1956816"/>
            <a:ext cx="25678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Tomás Ferreira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team/people/1/role"/>
          <p:cNvSpPr txBox="1"/>
          <p:nvPr/>
        </p:nvSpPr>
        <p:spPr>
          <a:xfrm>
            <a:off x="3390824" y="2227072"/>
            <a:ext cx="2567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team/people/1/bio"/>
          <p:cNvSpPr txBox="1"/>
          <p:nvPr/>
        </p:nvSpPr>
        <p:spPr>
          <a:xfrm>
            <a:off x="3390824" y="2482850"/>
            <a:ext cx="2567864" cy="368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 routing and pricing engines at a ride-hailing scale-up</a:t>
            </a:r>
            <a:endParaRPr lang="en-US" sz="14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33008" y="1773936"/>
            <a:ext cx="457200" cy="41148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13" name="sc:team/people/2/name"/>
          <p:cNvSpPr txBox="1"/>
          <p:nvPr/>
        </p:nvSpPr>
        <p:spPr>
          <a:xfrm>
            <a:off x="6233008" y="1956816"/>
            <a:ext cx="25678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 Kowalska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team/people/2/role"/>
          <p:cNvSpPr txBox="1"/>
          <p:nvPr/>
        </p:nvSpPr>
        <p:spPr>
          <a:xfrm>
            <a:off x="6233008" y="2227072"/>
            <a:ext cx="2567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team/people/2/bio"/>
          <p:cNvSpPr txBox="1"/>
          <p:nvPr/>
        </p:nvSpPr>
        <p:spPr>
          <a:xfrm>
            <a:off x="6233008" y="2482850"/>
            <a:ext cx="2567864" cy="368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 a 300-truck regional fleet for eight years</a:t>
            </a:r>
            <a:endParaRPr lang="en-US" sz="14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075191" y="1773936"/>
            <a:ext cx="457200" cy="41148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17" name="sc:team/people/3/name"/>
          <p:cNvSpPr txBox="1"/>
          <p:nvPr/>
        </p:nvSpPr>
        <p:spPr>
          <a:xfrm>
            <a:off x="9075191" y="1956816"/>
            <a:ext cx="25678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6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Jonas Weber</a:t>
            </a:r>
            <a:endParaRPr lang="en-US" sz="16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team/people/3/role"/>
          <p:cNvSpPr txBox="1"/>
          <p:nvPr/>
        </p:nvSpPr>
        <p:spPr>
          <a:xfrm>
            <a:off x="9075191" y="2227072"/>
            <a:ext cx="2567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Growth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team/people/3/bio"/>
          <p:cNvSpPr txBox="1"/>
          <p:nvPr/>
        </p:nvSpPr>
        <p:spPr>
          <a:xfrm>
            <a:off x="9075191" y="2482850"/>
            <a:ext cx="2567864" cy="368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Grew B2B self-serve revenue from zero to €12M ARR</a:t>
            </a:r>
            <a:endParaRPr lang="en-US" sz="14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team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Founder profiles (fictional)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8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€3M seed takes us to three countries and break-even in 2028</a:t>
            </a:r>
            <a:endParaRPr lang="en-US" sz="28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10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ask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en-US" sz="26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€3M seed to launch the Netherlands and Poland and reach 25k loads a month</a:t>
            </a:r>
            <a:endParaRPr lang="en-US" sz="26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12122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28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sk/steps/0/action"/>
          <p:cNvSpPr txBox="1"/>
          <p:nvPr/>
        </p:nvSpPr>
        <p:spPr>
          <a:xfrm>
            <a:off x="5642342" y="1909445"/>
            <a:ext cx="6000713" cy="204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in the Netherlands with two anchor carriers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ask/steps/0/owner"/>
          <p:cNvSpPr txBox="1"/>
          <p:nvPr/>
        </p:nvSpPr>
        <p:spPr>
          <a:xfrm>
            <a:off x="5642342" y="2150491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 · Q1 2027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968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D9DA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968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28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sk/steps/1/action"/>
          <p:cNvSpPr txBox="1"/>
          <p:nvPr/>
        </p:nvSpPr>
        <p:spPr>
          <a:xfrm>
            <a:off x="5642342" y="2823845"/>
            <a:ext cx="6000713" cy="204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dynamic pricing v2 and carrier app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ask/steps/1/owner"/>
          <p:cNvSpPr txBox="1"/>
          <p:nvPr/>
        </p:nvSpPr>
        <p:spPr>
          <a:xfrm>
            <a:off x="5642342" y="3064891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 · Q2 2027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5112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D9DA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5112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2800" b="1" dirty="0" kern="400000">
                <a:solidFill>
                  <a:srgbClr val="4F4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b="1" dirty="0" kern="400000">
              <a:solidFill>
                <a:srgbClr val="4F46E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sk/steps/2/action"/>
          <p:cNvSpPr txBox="1"/>
          <p:nvPr/>
        </p:nvSpPr>
        <p:spPr>
          <a:xfrm>
            <a:off x="5642342" y="3738245"/>
            <a:ext cx="6000713" cy="204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4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 Poland via cross-border lanes</a:t>
            </a:r>
            <a:endParaRPr lang="en-US" sz="14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ask/steps/2/owner"/>
          <p:cNvSpPr txBox="1"/>
          <p:nvPr/>
        </p:nvSpPr>
        <p:spPr>
          <a:xfrm>
            <a:off x="5642342" y="3979291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· Q4 2027</a:t>
            </a:r>
            <a:endParaRPr lang="en-US" sz="10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4256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D9DAEB"/>
            </a:solidFill>
            <a:prstDash val="solid"/>
          </a:ln>
        </p:spPr>
      </p:sp>
      <p:sp>
        <p:nvSpPr>
          <p:cNvPr id="21" name="sc:ask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95833"/>
              </a:lnSpc>
              <a:buNone/>
            </a:pPr>
            <a:r>
              <a:rPr lang="en-US" sz="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Fabrikam platform metrics, Sep 2026</a:t>
            </a:r>
            <a:endParaRPr lang="en-US" sz="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85A7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clos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103120"/>
            <a:ext cx="1054577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4000" b="1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fill the empty space together</a:t>
            </a:r>
            <a:endParaRPr lang="en-US" sz="4000" b="1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close/subtitle"/>
          <p:cNvSpPr txBox="1"/>
          <p:nvPr/>
        </p:nvSpPr>
        <p:spPr>
          <a:xfrm>
            <a:off x="822960" y="39319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800" dirty="0" kern="400000">
                <a:solidFill>
                  <a:srgbClr val="585A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room and product demo available on request</a:t>
            </a:r>
            <a:endParaRPr lang="en-US" sz="1800" dirty="0" kern="400000">
              <a:solidFill>
                <a:srgbClr val="585A7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547208" y="4617720"/>
            <a:ext cx="1097280" cy="0"/>
          </a:xfrm>
          <a:custGeom>
            <a:avLst/>
            <a:gdLst/>
            <a:ahLst/>
            <a:cxnLst/>
            <a:rect l="0" t="0" r="r" b="b"/>
            <a:pathLst>
              <a:path w="1097280" h="0" fill="none">
                <a:moveTo>
                  <a:pt x="0" y="0"/>
                </a:moveTo>
                <a:lnTo>
                  <a:pt x="1097280" y="0"/>
                </a:lnTo>
              </a:path>
            </a:pathLst>
          </a:custGeom>
          <a:noFill/>
          <a:ln w="19050">
            <a:solidFill>
              <a:srgbClr val="4F46E5"/>
            </a:solidFill>
            <a:prstDash val="solid"/>
          </a:ln>
        </p:spPr>
      </p:sp>
      <p:sp>
        <p:nvSpPr>
          <p:cNvPr id="5" name="sc:close/contact"/>
          <p:cNvSpPr txBox="1"/>
          <p:nvPr/>
        </p:nvSpPr>
        <p:spPr>
          <a:xfrm>
            <a:off x="822960" y="475488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400" dirty="0" kern="400000">
                <a:solidFill>
                  <a:srgbClr val="121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maya@fabrikam.example</a:t>
            </a:r>
            <a:endParaRPr lang="en-US" sz="1400" dirty="0" kern="400000">
              <a:solidFill>
                <a:srgbClr val="1212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Fabrikam turns idle truck space into same-day freight</dc:title>
  <dc:subject>Generated by SlideCraft 0.7.6</dc:subject>
  <dc:creator>Fabrikam Freight</dc:creator>
  <cp:lastModifiedBy>Fabrikam Freight</cp:lastModifiedBy>
  <cp:revision>1</cp:revision>
  <dcterms:created xsi:type="dcterms:W3CDTF">2026-01-01T00:00:00Z</dcterms:created>
  <dcterms:modified xsi:type="dcterms:W3CDTF">2026-01-01T00:00:00Z</dcterms:modified>
</cp:coreProperties>
</file>