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28"/>
          <c:y val="0.01141552511415521"/>
          <c:w val="0.6445108424346472"/>
          <c:h val="0.988584474885844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Days</c:v>
                </c:pt>
              </c:strCache>
            </c:strRef>
          </c:tx>
          <c:spPr>
            <a:solidFill>
              <a:srgbClr val="FF8A3D"/>
            </a:solidFill>
            <a:effectLst/>
          </c:spPr>
          <c:invertIfNegative val="0"/>
          <c:dLbls>
            <c:numFmt formatCode="#,##0.0;-#,##0.0;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F2EFE9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Daily</c:v>
                  </c:pt>
                  <c:pt idx="1">
                    <c:v>Weekly</c:v>
                  </c:pt>
                  <c:pt idx="2">
                    <c:v>Monthly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Days (other)</c:v>
                </c:pt>
              </c:strCache>
            </c:strRef>
          </c:tx>
          <c:spPr>
            <a:solidFill>
              <a:srgbClr val="616770"/>
            </a:solidFill>
            <a:effectLst/>
          </c:spPr>
          <c:invertIfNegative val="0"/>
          <c:dLbls>
            <c:numFmt formatCode="#,##0.0;-#,##0.0;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F2EFE9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Daily</c:v>
                  </c:pt>
                  <c:pt idx="1">
                    <c:v>Weekly</c:v>
                  </c:pt>
                  <c:pt idx="2">
                    <c:v>Monthly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2.6</c:v>
                </c:pt>
                <c:pt idx="2">
                  <c:v>4.1</c:v>
                </c:pt>
              </c:numCache>
            </c:numRef>
          </c:val>
        </c:ser>
        <c:dLbls>
          <c:numFmt formatCode="#,##0.0;-#,##0.0;;" sourceLinked="0"/>
          <c:txPr>
            <a:bodyPr/>
            <a:lstStyle/>
            <a:p>
              <a:pPr>
                <a:defRPr b="0" i="0" strike="noStrike" sz="1100" u="none">
                  <a:solidFill>
                    <a:srgbClr val="F2EFE9"/>
                  </a:solidFill>
                  <a:latin typeface="Arial"/>
                </a:defRPr>
              </a:pPr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C9D2DE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2EFE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"/>
          <c:min val="0"/>
        </c:scaling>
        <c:delete val="1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Tailspin Logistics finance operations log, 2024–2026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Tailspin Logistics finance operations log, 2024–2026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Tailspin Logistics finance operations log, 2024–2026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Peer survey of 120 mid-size finance teams,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FinOps Summit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FinOps Summit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5602287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stopped closing the books and started trusting them</a:t>
            </a:r>
            <a:endParaRPr lang="en-US" sz="44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FF8A3D"/>
          </a:solidFill>
          <a:ln/>
        </p:spPr>
      </p:sp>
      <p:sp>
        <p:nvSpPr>
          <p:cNvPr id="3" name="Shape 1"/>
          <p:cNvSpPr/>
          <p:nvPr/>
        </p:nvSpPr>
        <p:spPr>
          <a:xfrm>
            <a:off x="9109586" y="640080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FFA76E"/>
          </a:solidFill>
          <a:ln/>
        </p:spPr>
      </p:sp>
      <p:sp>
        <p:nvSpPr>
          <p:cNvPr id="4" name="Shape 2"/>
          <p:cNvSpPr/>
          <p:nvPr/>
        </p:nvSpPr>
        <p:spPr>
          <a:xfrm>
            <a:off x="9500045" y="1777594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FFB381"/>
          </a:solidFill>
          <a:ln/>
        </p:spPr>
      </p:sp>
      <p:sp>
        <p:nvSpPr>
          <p:cNvPr id="5" name="Shape 3"/>
          <p:cNvSpPr/>
          <p:nvPr/>
        </p:nvSpPr>
        <p:spPr>
          <a:xfrm>
            <a:off x="9065670" y="2915107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FFBF94"/>
          </a:solidFill>
          <a:ln/>
        </p:spPr>
      </p:sp>
      <p:sp>
        <p:nvSpPr>
          <p:cNvPr id="6" name="Shape 4"/>
          <p:cNvSpPr/>
          <p:nvPr/>
        </p:nvSpPr>
        <p:spPr>
          <a:xfrm>
            <a:off x="9385554" y="4052621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9093394" y="5190134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FFD6BB"/>
          </a:solidFill>
          <a:ln/>
        </p:spPr>
      </p:sp>
      <p:sp>
        <p:nvSpPr>
          <p:cNvPr id="8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FINOPS SUMMIT 2026</a:t>
            </a:r>
            <a:endParaRPr lang="en-US" sz="11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cover/subtitle"/>
          <p:cNvSpPr txBox="1"/>
          <p:nvPr/>
        </p:nvSpPr>
        <p:spPr>
          <a:xfrm>
            <a:off x="822960" y="4096512"/>
            <a:ext cx="523239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two-day month-end close became a morning routine — and what it changed for everyone else</a:t>
            </a:r>
            <a:endParaRPr lang="en-US" sz="18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FF8A3D"/>
            </a:solidFill>
            <a:prstDash val="solid"/>
          </a:ln>
        </p:spPr>
      </p:sp>
      <p:sp>
        <p:nvSpPr>
          <p:cNvPr id="12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 Operations, Tailspin Logistics   ·   November 2026</a:t>
            </a:r>
            <a:endParaRPr lang="en-US" sz="11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hook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914400" y="914400"/>
            <a:ext cx="686117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month, forty people stopped work for two days to count money we already had</a:t>
            </a:r>
            <a:endParaRPr lang="en-US" sz="26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914400" y="777240"/>
            <a:ext cx="548640" cy="0"/>
          </a:xfrm>
          <a:custGeom>
            <a:avLst/>
            <a:gdLst/>
            <a:ahLst/>
            <a:cxnLst/>
            <a:rect l="0" t="0" r="r" b="b"/>
            <a:pathLst>
              <a:path w="548640" h="0" fill="none">
                <a:moveTo>
                  <a:pt x="0" y="0"/>
                </a:moveTo>
                <a:lnTo>
                  <a:pt x="548640" y="0"/>
                </a:lnTo>
              </a:path>
            </a:pathLst>
          </a:custGeom>
          <a:noFill/>
          <a:ln w="38100">
            <a:solidFill>
              <a:srgbClr val="FF8A3D"/>
            </a:solidFill>
            <a:prstDash val="solid"/>
          </a:ln>
        </p:spPr>
      </p:sp>
      <p:sp>
        <p:nvSpPr>
          <p:cNvPr id="4" name="sc:hook/number"/>
          <p:cNvSpPr txBox="1"/>
          <p:nvPr/>
        </p:nvSpPr>
        <p:spPr>
          <a:xfrm>
            <a:off x="877824" y="3406140"/>
            <a:ext cx="6035040" cy="1796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3333"/>
              </a:lnSpc>
              <a:buNone/>
            </a:pPr>
            <a:r>
              <a:rPr lang="en-US" sz="140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days</a:t>
            </a:r>
            <a:endParaRPr lang="en-US" sz="140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c:hook/label"/>
          <p:cNvSpPr txBox="1"/>
          <p:nvPr/>
        </p:nvSpPr>
        <p:spPr>
          <a:xfrm>
            <a:off x="7090093" y="3268980"/>
            <a:ext cx="4370083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to the month-end close, twelve times a year</a:t>
            </a:r>
            <a:endParaRPr lang="en-US" sz="24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hook/context"/>
          <p:cNvSpPr txBox="1"/>
          <p:nvPr/>
        </p:nvSpPr>
        <p:spPr>
          <a:xfrm>
            <a:off x="7090093" y="4183380"/>
            <a:ext cx="4370083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Reconciling forty bank accounts by hand, while sales, ops and auditors waited for the numbers.</a:t>
            </a:r>
            <a:endParaRPr lang="en-US" sz="18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770053" y="3268980"/>
            <a:ext cx="0" cy="1737360"/>
          </a:xfrm>
          <a:custGeom>
            <a:avLst/>
            <a:gdLst/>
            <a:ahLst/>
            <a:cxnLst/>
            <a:rect l="0" t="0" r="r" b="b"/>
            <a:pathLst>
              <a:path w="0" h="1737360" fill="none">
                <a:moveTo>
                  <a:pt x="0" y="0"/>
                </a:moveTo>
                <a:lnTo>
                  <a:pt x="0" y="1737360"/>
                </a:lnTo>
              </a:path>
            </a:pathLst>
          </a:custGeom>
          <a:noFill/>
          <a:ln w="15875">
            <a:solidFill>
              <a:srgbClr val="2C3440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Craft Title sc:stake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914400" y="384048"/>
            <a:ext cx="10180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OUR COO TOLD US IN 2024</a:t>
            </a:r>
            <a:endParaRPr lang="en-US" sz="11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877824" y="1406652"/>
            <a:ext cx="1463040" cy="1669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3333"/>
              </a:lnSpc>
              <a:buNone/>
            </a:pPr>
            <a:r>
              <a:rPr lang="en-US" sz="130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endParaRPr lang="en-US" sz="130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stakes/quote"/>
          <p:cNvSpPr txBox="1"/>
          <p:nvPr/>
        </p:nvSpPr>
        <p:spPr>
          <a:xfrm>
            <a:off x="914400" y="2394204"/>
            <a:ext cx="10180015" cy="1237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don't need faster numbers. I need numbers I don't have to argue about.</a:t>
            </a:r>
            <a:endParaRPr lang="en-US" sz="40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c:stakes/attribution"/>
          <p:cNvSpPr txBox="1"/>
          <p:nvPr/>
        </p:nvSpPr>
        <p:spPr>
          <a:xfrm>
            <a:off x="914400" y="4354068"/>
            <a:ext cx="10180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Operations</a:t>
            </a:r>
            <a:endParaRPr lang="en-US" sz="18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stakes/role"/>
          <p:cNvSpPr txBox="1"/>
          <p:nvPr/>
        </p:nvSpPr>
        <p:spPr>
          <a:xfrm>
            <a:off x="914400" y="4701540"/>
            <a:ext cx="10180015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Tailspin Logistics</a:t>
            </a:r>
            <a:endParaRPr lang="en-US" sz="15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4024884"/>
            <a:ext cx="640080" cy="0"/>
          </a:xfrm>
          <a:custGeom>
            <a:avLst/>
            <a:gdLst/>
            <a:ahLst/>
            <a:cxnLst/>
            <a:rect l="0" t="0" r="r" b="b"/>
            <a:pathLst>
              <a:path w="640080" h="0" fill="none">
                <a:moveTo>
                  <a:pt x="0" y="0"/>
                </a:moveTo>
                <a:lnTo>
                  <a:pt x="640080" y="0"/>
                </a:lnTo>
              </a:path>
            </a:pathLst>
          </a:custGeom>
          <a:noFill/>
          <a:ln w="38100">
            <a:solidFill>
              <a:srgbClr val="FF8A3D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journey-1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problem was not speed but forty sources of truth</a:t>
            </a:r>
            <a:endParaRPr lang="en-US" sz="26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journey-1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JOURNEY</a:t>
            </a:r>
            <a:endParaRPr lang="en-US" sz="11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pic>
        <p:nvPicPr>
          <p:cNvPr id="4" name="Image 0" descr="Abstract illustration of forty reconciliation sheets with one highlighted">    </p:cNvPr>
          <p:cNvPicPr>
            <a:picLocks noChangeAspect="1"/>
          </p:cNvPicPr>
          <p:nvPr/>
        </p:nvPicPr>
        <p:blipFill>
          <a:blip r:embed="rId1"/>
          <a:srcRect l="0" r="0" t="11760" b="11760"/>
          <a:stretch/>
        </p:blipFill>
        <p:spPr>
          <a:xfrm>
            <a:off x="6897456" y="1682496"/>
            <a:ext cx="4745599" cy="3931920"/>
          </a:xfrm>
          <a:prstGeom prst="rect">
            <a:avLst/>
          </a:prstGeom>
        </p:spPr>
      </p:pic>
      <p:sp>
        <p:nvSpPr>
          <p:cNvPr id="5" name="sc:journey-1/caption"/>
          <p:cNvSpPr txBox="1"/>
          <p:nvPr/>
        </p:nvSpPr>
        <p:spPr>
          <a:xfrm>
            <a:off x="6897456" y="5705856"/>
            <a:ext cx="47455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Forty sources of truth, one of them always wrong</a:t>
            </a:r>
            <a:endParaRPr lang="en-US" sz="11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journey-1/body"/>
          <p:cNvSpPr txBox="1"/>
          <p:nvPr/>
        </p:nvSpPr>
        <p:spPr>
          <a:xfrm>
            <a:off x="548640" y="1682496"/>
            <a:ext cx="5800176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subsidiary kept its own bank feed, its own spreadsheet and its own way of booking fees.</a:t>
            </a:r>
            <a:endParaRPr lang="en-US" sz="17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indent="0" marL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7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surfaced only after the books closed, so the close was really a hunt for mistakes.</a:t>
            </a:r>
            <a:endParaRPr lang="en-US" sz="17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indent="0" marL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7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tools would only have made us find the same mistakes sooner.</a:t>
            </a:r>
            <a:endParaRPr lang="en-US" sz="17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journey-2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Eighteen months, four decisions, one close that runs itself</a:t>
            </a:r>
            <a:endParaRPr lang="en-US" sz="26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journey-2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JOURNEY</a:t>
            </a:r>
            <a:endParaRPr lang="en-US" sz="11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38770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25400">
            <a:solidFill>
              <a:srgbClr val="2C344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58082" y="3602736"/>
            <a:ext cx="0" cy="274320"/>
          </a:xfrm>
          <a:custGeom>
            <a:avLst/>
            <a:gdLst/>
            <a:ahLst/>
            <a:cxnLst/>
            <a:rect l="0" t="0" r="r" b="b"/>
            <a:pathLst>
              <a:path w="0" h="274320" fill="none">
                <a:moveTo>
                  <a:pt x="0" y="0"/>
                </a:moveTo>
                <a:lnTo>
                  <a:pt x="0" y="274320"/>
                </a:lnTo>
              </a:path>
            </a:pathLst>
          </a:custGeom>
          <a:noFill/>
          <a:ln w="12700">
            <a:solidFill>
              <a:srgbClr val="2C344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80358" y="3799332"/>
            <a:ext cx="155448" cy="155448"/>
          </a:xfrm>
          <a:prstGeom prst="ellipse">
            <a:avLst/>
          </a:prstGeom>
          <a:solidFill>
            <a:srgbClr val="0E1116"/>
          </a:solidFill>
          <a:ln w="19050">
            <a:solidFill>
              <a:srgbClr val="F2EFE9"/>
            </a:solidFill>
            <a:prstDash val="solid"/>
          </a:ln>
        </p:spPr>
      </p:sp>
      <p:sp>
        <p:nvSpPr>
          <p:cNvPr id="7" name="sc:journey-2/milestones/0"/>
          <p:cNvSpPr txBox="1"/>
          <p:nvPr/>
        </p:nvSpPr>
        <p:spPr>
          <a:xfrm>
            <a:off x="548640" y="1682496"/>
            <a:ext cx="2560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2024</a:t>
            </a:r>
            <a:endParaRPr lang="en-US" sz="1500" b="1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bank feed</a:t>
            </a:r>
            <a:endParaRPr lang="en-US" sz="15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forty accounts into one ledger</a:t>
            </a:r>
            <a:endParaRPr lang="en-US" sz="15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 flipV="1">
            <a:off x="3876965" y="3877056"/>
            <a:ext cx="0" cy="274320"/>
          </a:xfrm>
          <a:custGeom>
            <a:avLst/>
            <a:gdLst/>
            <a:ahLst/>
            <a:cxnLst/>
            <a:rect l="0" t="0" r="r" b="b"/>
            <a:pathLst>
              <a:path w="0" h="274320" fill="none">
                <a:moveTo>
                  <a:pt x="0" y="0"/>
                </a:moveTo>
                <a:lnTo>
                  <a:pt x="0" y="274320"/>
                </a:lnTo>
              </a:path>
            </a:pathLst>
          </a:custGeom>
          <a:noFill/>
          <a:ln w="12700">
            <a:solidFill>
              <a:srgbClr val="2C344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799241" y="3799332"/>
            <a:ext cx="155448" cy="155448"/>
          </a:xfrm>
          <a:prstGeom prst="ellipse">
            <a:avLst/>
          </a:prstGeom>
          <a:solidFill>
            <a:srgbClr val="0E1116"/>
          </a:solidFill>
          <a:ln w="19050">
            <a:solidFill>
              <a:srgbClr val="F2EFE9"/>
            </a:solidFill>
            <a:prstDash val="solid"/>
          </a:ln>
        </p:spPr>
      </p:sp>
      <p:sp>
        <p:nvSpPr>
          <p:cNvPr id="10" name="sc:journey-2/milestones/1"/>
          <p:cNvSpPr txBox="1"/>
          <p:nvPr/>
        </p:nvSpPr>
        <p:spPr>
          <a:xfrm>
            <a:off x="2596805" y="4197096"/>
            <a:ext cx="2560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 2024</a:t>
            </a:r>
            <a:endParaRPr lang="en-US" sz="1500" b="1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Rules, not people</a:t>
            </a:r>
            <a:endParaRPr lang="en-US" sz="15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Matching rules replace manual ticks</a:t>
            </a:r>
            <a:endParaRPr lang="en-US" sz="15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095848" y="3602736"/>
            <a:ext cx="0" cy="274320"/>
          </a:xfrm>
          <a:custGeom>
            <a:avLst/>
            <a:gdLst/>
            <a:ahLst/>
            <a:cxnLst/>
            <a:rect l="0" t="0" r="r" b="b"/>
            <a:pathLst>
              <a:path w="0" h="274320" fill="none">
                <a:moveTo>
                  <a:pt x="0" y="0"/>
                </a:moveTo>
                <a:lnTo>
                  <a:pt x="0" y="274320"/>
                </a:lnTo>
              </a:path>
            </a:pathLst>
          </a:custGeom>
          <a:noFill/>
          <a:ln w="12700">
            <a:solidFill>
              <a:srgbClr val="2C344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18124" y="3799332"/>
            <a:ext cx="155448" cy="155448"/>
          </a:xfrm>
          <a:prstGeom prst="ellipse">
            <a:avLst/>
          </a:prstGeom>
          <a:solidFill>
            <a:srgbClr val="0E1116"/>
          </a:solidFill>
          <a:ln w="19050">
            <a:solidFill>
              <a:srgbClr val="F2EFE9"/>
            </a:solidFill>
            <a:prstDash val="solid"/>
          </a:ln>
        </p:spPr>
      </p:sp>
      <p:sp>
        <p:nvSpPr>
          <p:cNvPr id="13" name="sc:journey-2/milestones/2"/>
          <p:cNvSpPr txBox="1"/>
          <p:nvPr/>
        </p:nvSpPr>
        <p:spPr>
          <a:xfrm>
            <a:off x="4815688" y="1682496"/>
            <a:ext cx="2560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2025</a:t>
            </a:r>
            <a:endParaRPr lang="en-US" sz="1500" b="1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close</a:t>
            </a:r>
            <a:endParaRPr lang="en-US" sz="15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reviewed every morning</a:t>
            </a:r>
            <a:endParaRPr lang="en-US" sz="15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 flipV="1">
            <a:off x="8314731" y="3877056"/>
            <a:ext cx="0" cy="274320"/>
          </a:xfrm>
          <a:custGeom>
            <a:avLst/>
            <a:gdLst/>
            <a:ahLst/>
            <a:cxnLst/>
            <a:rect l="0" t="0" r="r" b="b"/>
            <a:pathLst>
              <a:path w="0" h="274320" fill="none">
                <a:moveTo>
                  <a:pt x="0" y="0"/>
                </a:moveTo>
                <a:lnTo>
                  <a:pt x="0" y="274320"/>
                </a:lnTo>
              </a:path>
            </a:pathLst>
          </a:custGeom>
          <a:noFill/>
          <a:ln w="12700">
            <a:solidFill>
              <a:srgbClr val="FF8A3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95859" y="3758184"/>
            <a:ext cx="237744" cy="237744"/>
          </a:xfrm>
          <a:prstGeom prst="ellipse">
            <a:avLst/>
          </a:prstGeom>
          <a:solidFill>
            <a:srgbClr val="FF8A3D"/>
          </a:solidFill>
          <a:ln w="19050">
            <a:solidFill>
              <a:srgbClr val="FF8A3D"/>
            </a:solidFill>
            <a:prstDash val="solid"/>
          </a:ln>
        </p:spPr>
      </p:sp>
      <p:sp>
        <p:nvSpPr>
          <p:cNvPr id="16" name="sc:journey-2/milestones/3"/>
          <p:cNvSpPr txBox="1"/>
          <p:nvPr/>
        </p:nvSpPr>
        <p:spPr>
          <a:xfrm>
            <a:off x="7034571" y="4197096"/>
            <a:ext cx="2560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 2025</a:t>
            </a:r>
            <a:endParaRPr lang="en-US" sz="15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 access</a:t>
            </a:r>
            <a:endParaRPr lang="en-US" sz="15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files, no extra requests</a:t>
            </a:r>
            <a:endParaRPr lang="en-US" sz="15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0533614" y="3602736"/>
            <a:ext cx="0" cy="274320"/>
          </a:xfrm>
          <a:custGeom>
            <a:avLst/>
            <a:gdLst/>
            <a:ahLst/>
            <a:cxnLst/>
            <a:rect l="0" t="0" r="r" b="b"/>
            <a:pathLst>
              <a:path w="0" h="274320" fill="none">
                <a:moveTo>
                  <a:pt x="0" y="0"/>
                </a:moveTo>
                <a:lnTo>
                  <a:pt x="0" y="274320"/>
                </a:lnTo>
              </a:path>
            </a:pathLst>
          </a:custGeom>
          <a:noFill/>
          <a:ln w="12700">
            <a:solidFill>
              <a:srgbClr val="2C344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55890" y="3799332"/>
            <a:ext cx="155448" cy="155448"/>
          </a:xfrm>
          <a:prstGeom prst="ellipse">
            <a:avLst/>
          </a:prstGeom>
          <a:solidFill>
            <a:srgbClr val="0E1116"/>
          </a:solidFill>
          <a:ln w="19050">
            <a:solidFill>
              <a:srgbClr val="F2EFE9"/>
            </a:solidFill>
            <a:prstDash val="solid"/>
          </a:ln>
        </p:spPr>
      </p:sp>
      <p:sp>
        <p:nvSpPr>
          <p:cNvPr id="19" name="sc:journey-2/milestones/4"/>
          <p:cNvSpPr txBox="1"/>
          <p:nvPr/>
        </p:nvSpPr>
        <p:spPr>
          <a:xfrm>
            <a:off x="9082735" y="1682496"/>
            <a:ext cx="2560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2025</a:t>
            </a:r>
            <a:endParaRPr lang="en-US" sz="1500" b="1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 close</a:t>
            </a:r>
            <a:endParaRPr lang="en-US" sz="15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final before noon on day one</a:t>
            </a:r>
            <a:endParaRPr lang="en-US" sz="15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journey-2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Tailspin Logistics finance operations log, 2024–2026</a:t>
            </a:r>
            <a:endParaRPr lang="en-US" sz="8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Craft Title sc:turning-poin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914400" y="2310892"/>
            <a:ext cx="10180015" cy="147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1667"/>
              </a:lnSpc>
              <a:buNone/>
            </a:pPr>
            <a:r>
              <a:rPr lang="en-US" sz="52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close got fast the day we stopped treating it as an event</a:t>
            </a:r>
            <a:endParaRPr lang="en-US" sz="52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sc:turning-point/support"/>
          <p:cNvSpPr txBox="1"/>
          <p:nvPr/>
        </p:nvSpPr>
        <p:spPr>
          <a:xfrm>
            <a:off x="914400" y="4175252"/>
            <a:ext cx="8412480" cy="627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exceptions were cleared every morning, month-end was just another morning.</a:t>
            </a:r>
            <a:endParaRPr lang="en-US" sz="20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890268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50800">
            <a:solidFill>
              <a:srgbClr val="FF8A3D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6</a:t>
            </a:fld>
            <a:endParaRPr b="0" lang="en-US" kern="400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result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close now ends before noon, and nobody waits for the numbers</a:t>
            </a:r>
            <a:endParaRPr lang="en-US" sz="26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result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CHANGED</a:t>
            </a:r>
            <a:endParaRPr lang="en-US" sz="11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7393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19050">
            <a:solidFill>
              <a:srgbClr val="F2EF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497433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2C3440"/>
            </a:solidFill>
            <a:prstDash val="solid"/>
          </a:ln>
        </p:spPr>
      </p:sp>
      <p:sp>
        <p:nvSpPr>
          <p:cNvPr id="6" name="sc:results/tiles/0/label"/>
          <p:cNvSpPr txBox="1"/>
          <p:nvPr/>
        </p:nvSpPr>
        <p:spPr>
          <a:xfrm>
            <a:off x="548640" y="3145536"/>
            <a:ext cx="34238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Month-end close</a:t>
            </a:r>
            <a:endParaRPr lang="en-US" sz="15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c:results/tiles/1/label"/>
          <p:cNvSpPr txBox="1"/>
          <p:nvPr/>
        </p:nvSpPr>
        <p:spPr>
          <a:xfrm>
            <a:off x="4566818" y="3145536"/>
            <a:ext cx="310377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follow-up requests</a:t>
            </a:r>
            <a:endParaRPr lang="en-US" sz="15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c:results/tiles/2/label"/>
          <p:cNvSpPr txBox="1"/>
          <p:nvPr/>
        </p:nvSpPr>
        <p:spPr>
          <a:xfrm>
            <a:off x="8264957" y="3145536"/>
            <a:ext cx="337809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involved</a:t>
            </a:r>
            <a:endParaRPr lang="en-US" sz="15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results/tiles/0/value"/>
          <p:cNvSpPr txBox="1"/>
          <p:nvPr/>
        </p:nvSpPr>
        <p:spPr>
          <a:xfrm>
            <a:off x="548640" y="2048256"/>
            <a:ext cx="34238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4h</a:t>
            </a:r>
            <a:endParaRPr lang="en-US" sz="60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358902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0"/>
                </a:moveTo>
                <a:lnTo>
                  <a:pt x="137160" y="0"/>
                </a:lnTo>
                <a:lnTo>
                  <a:pt x="68580" y="137160"/>
                </a:lnTo>
                <a:close/>
              </a:path>
            </a:pathLst>
          </a:custGeom>
          <a:solidFill>
            <a:srgbClr val="FF6B5E"/>
          </a:solidFill>
          <a:ln/>
        </p:spPr>
      </p:sp>
      <p:sp>
        <p:nvSpPr>
          <p:cNvPr id="11" name="sc:results/tiles/0/delta"/>
          <p:cNvSpPr txBox="1"/>
          <p:nvPr/>
        </p:nvSpPr>
        <p:spPr>
          <a:xfrm>
            <a:off x="777240" y="3511296"/>
            <a:ext cx="31952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F6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2 days</a:t>
            </a:r>
            <a:endParaRPr lang="en-US" sz="1500" b="1" dirty="0" kern="400000">
              <a:solidFill>
                <a:srgbClr val="FF6B5E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results/tiles/0/note"/>
          <p:cNvSpPr txBox="1"/>
          <p:nvPr/>
        </p:nvSpPr>
        <p:spPr>
          <a:xfrm>
            <a:off x="548640" y="4242816"/>
            <a:ext cx="34238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before noon on day one</a:t>
            </a:r>
            <a:endParaRPr lang="en-US" sz="11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246778" y="2093976"/>
            <a:ext cx="0" cy="2560320"/>
          </a:xfrm>
          <a:custGeom>
            <a:avLst/>
            <a:gdLst/>
            <a:ahLst/>
            <a:cxnLst/>
            <a:rect l="0" t="0" r="r" b="b"/>
            <a:pathLst>
              <a:path w="0" h="2560320" fill="none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9525">
            <a:solidFill>
              <a:srgbClr val="2C3440"/>
            </a:solidFill>
            <a:prstDash val="solid"/>
          </a:ln>
        </p:spPr>
      </p:sp>
      <p:sp>
        <p:nvSpPr>
          <p:cNvPr id="14" name="sc:results/tiles/1/value"/>
          <p:cNvSpPr txBox="1"/>
          <p:nvPr/>
        </p:nvSpPr>
        <p:spPr>
          <a:xfrm>
            <a:off x="4566818" y="2048256"/>
            <a:ext cx="310377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60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66818" y="358902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0"/>
                </a:moveTo>
                <a:lnTo>
                  <a:pt x="137160" y="0"/>
                </a:lnTo>
                <a:lnTo>
                  <a:pt x="68580" y="137160"/>
                </a:lnTo>
                <a:close/>
              </a:path>
            </a:pathLst>
          </a:custGeom>
          <a:solidFill>
            <a:srgbClr val="FF6B5E"/>
          </a:solidFill>
          <a:ln/>
        </p:spPr>
      </p:sp>
      <p:sp>
        <p:nvSpPr>
          <p:cNvPr id="16" name="sc:results/tiles/1/delta"/>
          <p:cNvSpPr txBox="1"/>
          <p:nvPr/>
        </p:nvSpPr>
        <p:spPr>
          <a:xfrm>
            <a:off x="4795418" y="3511296"/>
            <a:ext cx="28751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F6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37</a:t>
            </a:r>
            <a:endParaRPr lang="en-US" sz="1500" b="1" dirty="0" kern="400000">
              <a:solidFill>
                <a:srgbClr val="FF6B5E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results/tiles/1/note"/>
          <p:cNvSpPr txBox="1"/>
          <p:nvPr/>
        </p:nvSpPr>
        <p:spPr>
          <a:xfrm>
            <a:off x="4566818" y="4242816"/>
            <a:ext cx="3103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Auditors read the same files</a:t>
            </a:r>
            <a:endParaRPr lang="en-US" sz="11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944917" y="2093976"/>
            <a:ext cx="0" cy="2560320"/>
          </a:xfrm>
          <a:custGeom>
            <a:avLst/>
            <a:gdLst/>
            <a:ahLst/>
            <a:cxnLst/>
            <a:rect l="0" t="0" r="r" b="b"/>
            <a:pathLst>
              <a:path w="0" h="2560320" fill="none">
                <a:moveTo>
                  <a:pt x="0" y="0"/>
                </a:moveTo>
                <a:lnTo>
                  <a:pt x="0" y="2560320"/>
                </a:lnTo>
              </a:path>
            </a:pathLst>
          </a:custGeom>
          <a:noFill/>
          <a:ln w="9525">
            <a:solidFill>
              <a:srgbClr val="2C3440"/>
            </a:solidFill>
            <a:prstDash val="solid"/>
          </a:ln>
        </p:spPr>
      </p:sp>
      <p:sp>
        <p:nvSpPr>
          <p:cNvPr id="19" name="sc:results/tiles/2/value"/>
          <p:cNvSpPr txBox="1"/>
          <p:nvPr/>
        </p:nvSpPr>
        <p:spPr>
          <a:xfrm>
            <a:off x="8264957" y="2048256"/>
            <a:ext cx="337809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0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264957" y="358902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0"/>
                </a:moveTo>
                <a:lnTo>
                  <a:pt x="137160" y="0"/>
                </a:lnTo>
                <a:lnTo>
                  <a:pt x="68580" y="137160"/>
                </a:lnTo>
                <a:close/>
              </a:path>
            </a:pathLst>
          </a:custGeom>
          <a:solidFill>
            <a:srgbClr val="FF6B5E"/>
          </a:solidFill>
          <a:ln/>
        </p:spPr>
      </p:sp>
      <p:sp>
        <p:nvSpPr>
          <p:cNvPr id="21" name="sc:results/tiles/2/delta"/>
          <p:cNvSpPr txBox="1"/>
          <p:nvPr/>
        </p:nvSpPr>
        <p:spPr>
          <a:xfrm>
            <a:off x="8493557" y="3511296"/>
            <a:ext cx="31494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F6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40</a:t>
            </a:r>
            <a:endParaRPr lang="en-US" sz="1500" b="1" dirty="0" kern="400000">
              <a:solidFill>
                <a:srgbClr val="FF6B5E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results/tiles/2/note"/>
          <p:cNvSpPr txBox="1"/>
          <p:nvPr/>
        </p:nvSpPr>
        <p:spPr>
          <a:xfrm>
            <a:off x="8264957" y="4242816"/>
            <a:ext cx="33780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rest went back to their jobs</a:t>
            </a:r>
            <a:endParaRPr lang="en-US" sz="11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result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Tailspin Logistics finance operations log, 2024–2026</a:t>
            </a:r>
            <a:endParaRPr lang="en-US" sz="8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7</a:t>
            </a:fld>
            <a:endParaRPr b="0" lang="en-US" kern="400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insigh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lessons travel to any team that closes the books</a:t>
            </a:r>
            <a:endParaRPr lang="en-US" sz="26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insight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</a:t>
            </a:r>
            <a:endParaRPr lang="en-US" sz="11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3515258" cy="4389120"/>
          </a:xfrm>
          <a:prstGeom prst="rect">
            <a:avLst/>
          </a:prstGeom>
          <a:solidFill>
            <a:srgbClr val="171C24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82496"/>
            <a:ext cx="3515258" cy="54864"/>
          </a:xfrm>
          <a:prstGeom prst="rect">
            <a:avLst/>
          </a:prstGeom>
          <a:solidFill>
            <a:srgbClr val="FF8A3D"/>
          </a:solidFill>
          <a:ln/>
        </p:spPr>
      </p:sp>
      <p:sp>
        <p:nvSpPr>
          <p:cNvPr id="6" name="sc:insight/points/0/heading"/>
          <p:cNvSpPr txBox="1"/>
          <p:nvPr/>
        </p:nvSpPr>
        <p:spPr>
          <a:xfrm>
            <a:off x="777240" y="1965960"/>
            <a:ext cx="30580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the sources, not the speed</a:t>
            </a:r>
            <a:endParaRPr lang="en-US" sz="19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38218" y="1682496"/>
            <a:ext cx="3515258" cy="4389120"/>
          </a:xfrm>
          <a:prstGeom prst="rect">
            <a:avLst/>
          </a:prstGeom>
          <a:solidFill>
            <a:srgbClr val="171C24"/>
          </a:solidFill>
          <a:ln/>
        </p:spPr>
      </p:sp>
      <p:sp>
        <p:nvSpPr>
          <p:cNvPr id="8" name="Shape 6"/>
          <p:cNvSpPr/>
          <p:nvPr/>
        </p:nvSpPr>
        <p:spPr>
          <a:xfrm>
            <a:off x="4338218" y="1682496"/>
            <a:ext cx="3515258" cy="54864"/>
          </a:xfrm>
          <a:prstGeom prst="rect">
            <a:avLst/>
          </a:prstGeom>
          <a:solidFill>
            <a:srgbClr val="FF8A3D"/>
          </a:solidFill>
          <a:ln/>
        </p:spPr>
      </p:sp>
      <p:sp>
        <p:nvSpPr>
          <p:cNvPr id="9" name="sc:insight/points/1/heading"/>
          <p:cNvSpPr txBox="1"/>
          <p:nvPr/>
        </p:nvSpPr>
        <p:spPr>
          <a:xfrm>
            <a:off x="4566818" y="1965960"/>
            <a:ext cx="30580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exceptions daily</a:t>
            </a:r>
            <a:endParaRPr lang="en-US" sz="19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27797" y="1682496"/>
            <a:ext cx="3515258" cy="4389120"/>
          </a:xfrm>
          <a:prstGeom prst="rect">
            <a:avLst/>
          </a:prstGeom>
          <a:solidFill>
            <a:srgbClr val="171C24"/>
          </a:solidFill>
          <a:ln/>
        </p:spPr>
      </p:sp>
      <p:sp>
        <p:nvSpPr>
          <p:cNvPr id="11" name="Shape 9"/>
          <p:cNvSpPr/>
          <p:nvPr/>
        </p:nvSpPr>
        <p:spPr>
          <a:xfrm>
            <a:off x="8127797" y="1682496"/>
            <a:ext cx="3515258" cy="54864"/>
          </a:xfrm>
          <a:prstGeom prst="rect">
            <a:avLst/>
          </a:prstGeom>
          <a:solidFill>
            <a:srgbClr val="FF8A3D"/>
          </a:solidFill>
          <a:ln/>
        </p:spPr>
      </p:sp>
      <p:sp>
        <p:nvSpPr>
          <p:cNvPr id="12" name="sc:insight/points/2/heading"/>
          <p:cNvSpPr txBox="1"/>
          <p:nvPr/>
        </p:nvSpPr>
        <p:spPr>
          <a:xfrm>
            <a:off x="8356397" y="1965960"/>
            <a:ext cx="30580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the same files</a:t>
            </a:r>
            <a:endParaRPr lang="en-US" sz="19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insight/points/0/body"/>
          <p:cNvSpPr txBox="1"/>
          <p:nvPr/>
        </p:nvSpPr>
        <p:spPr>
          <a:xfrm>
            <a:off x="777240" y="2709672"/>
            <a:ext cx="3058058" cy="3133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feed and one ledger removed most errors before anyone looked for them.</a:t>
            </a:r>
            <a:endParaRPr lang="en-US" sz="16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insight/points/1/body"/>
          <p:cNvSpPr txBox="1"/>
          <p:nvPr/>
        </p:nvSpPr>
        <p:spPr>
          <a:xfrm>
            <a:off x="4566818" y="2709672"/>
            <a:ext cx="3058058" cy="3133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small daily queue beats a monthly mountain; the close becomes a non-event.</a:t>
            </a:r>
            <a:endParaRPr lang="en-US" sz="16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insight/points/2/body"/>
          <p:cNvSpPr txBox="1"/>
          <p:nvPr/>
        </p:nvSpPr>
        <p:spPr>
          <a:xfrm>
            <a:off x="8356397" y="2709672"/>
            <a:ext cx="3058058" cy="3133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auditors and managers read one version, arguments about numbers disappear.</a:t>
            </a:r>
            <a:endParaRPr lang="en-US" sz="16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8</a:t>
            </a:fld>
            <a:endParaRPr b="0" lang="en-US" kern="400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roof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Teams that reconcile daily close their books three times faster</a:t>
            </a:r>
            <a:endParaRPr lang="en-US" sz="26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proof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8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</a:t>
            </a:r>
            <a:endParaRPr lang="en-US" sz="1100" b="1" dirty="0" kern="400000">
              <a:solidFill>
                <a:srgbClr val="FF8A3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proof/chart/label"/>
          <p:cNvSpPr txBox="1"/>
          <p:nvPr/>
        </p:nvSpPr>
        <p:spPr>
          <a:xfrm>
            <a:off x="548640" y="1682496"/>
            <a:ext cx="72677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Median days to close, by reconciliation frequency</a:t>
            </a:r>
            <a:endParaRPr lang="en-US" sz="1100" b="1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5" name="Chart 0" descr="Chart: Days — Daily 1.2, Weekly 2.6, Monthly 4.1"/>
          <p:cNvGraphicFramePr/>
          <p:nvPr/>
        </p:nvGraphicFramePr>
        <p:xfrm>
          <a:off x="548640" y="2066544"/>
          <a:ext cx="7267799" cy="400507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3762690" y="2662428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1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</a:t>
            </a:r>
            <a:endParaRPr lang="en-US" sz="11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074259" y="3982212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1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2.6</a:t>
            </a:r>
            <a:endParaRPr lang="en-US" sz="11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479511" y="5301996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1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</a:t>
            </a:r>
            <a:endParaRPr lang="en-US" sz="11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171C24"/>
          </a:solidFill>
          <a:ln/>
        </p:spPr>
      </p:sp>
      <p:sp>
        <p:nvSpPr>
          <p:cNvPr id="10" name="Shape 7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FF8A3D"/>
          </a:solidFill>
          <a:ln/>
        </p:spPr>
      </p:sp>
      <p:sp>
        <p:nvSpPr>
          <p:cNvPr id="11" name="sc:proof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 beats effort</a:t>
            </a:r>
            <a:endParaRPr lang="en-US" sz="1600" b="1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proof/takeaway/points"/>
          <p:cNvSpPr txBox="1"/>
          <p:nvPr/>
        </p:nvSpPr>
        <p:spPr>
          <a:xfrm>
            <a:off x="8456519" y="2429256"/>
            <a:ext cx="2957937" cy="3368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5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120 peer teams, daily matching mattered more than headcount</a:t>
            </a:r>
            <a:endParaRPr lang="en-US" sz="15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proof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survey of 120 mid-size finance teams, 2026</a:t>
            </a:r>
            <a:endParaRPr lang="en-US" sz="8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A4ADB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9</a:t>
            </a:fld>
            <a:endParaRPr b="0" lang="en-US" kern="400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Craft Title sc:cta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103120"/>
            <a:ext cx="1054577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Tomorrow morning: reconcile one account before lunch</a:t>
            </a:r>
            <a:endParaRPr lang="en-US" sz="35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sc:cta/subtitle"/>
          <p:cNvSpPr txBox="1"/>
          <p:nvPr/>
        </p:nvSpPr>
        <p:spPr>
          <a:xfrm>
            <a:off x="822960" y="39319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 kern="400000">
                <a:solidFill>
                  <a:srgbClr val="A4A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do it again the next day. That is the whole method.</a:t>
            </a:r>
            <a:endParaRPr lang="en-US" sz="1800" dirty="0" kern="400000">
              <a:solidFill>
                <a:srgbClr val="A4ADB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547208" y="4617720"/>
            <a:ext cx="1097280" cy="0"/>
          </a:xfrm>
          <a:custGeom>
            <a:avLst/>
            <a:gdLst/>
            <a:ahLst/>
            <a:cxnLst/>
            <a:rect l="0" t="0" r="r" b="b"/>
            <a:pathLst>
              <a:path w="1097280" h="0" fill="none">
                <a:moveTo>
                  <a:pt x="0" y="0"/>
                </a:moveTo>
                <a:lnTo>
                  <a:pt x="1097280" y="0"/>
                </a:lnTo>
              </a:path>
            </a:pathLst>
          </a:custGeom>
          <a:noFill/>
          <a:ln w="19050">
            <a:solidFill>
              <a:srgbClr val="FF8A3D"/>
            </a:solidFill>
            <a:prstDash val="solid"/>
          </a:ln>
        </p:spPr>
      </p:sp>
      <p:sp>
        <p:nvSpPr>
          <p:cNvPr id="5" name="sc:cta/contact"/>
          <p:cNvSpPr txBox="1"/>
          <p:nvPr/>
        </p:nvSpPr>
        <p:spPr>
          <a:xfrm>
            <a:off x="822960" y="475488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F2EF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finops@tailspin.example</a:t>
            </a:r>
            <a:endParaRPr lang="en-US" sz="1500" dirty="0" kern="400000">
              <a:solidFill>
                <a:srgbClr val="F2EFE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stopped closing the books and started trusting them</dc:title>
  <dc:subject>Generated by SlideCraft 0.7.6</dc:subject>
  <dc:creator>Finance Operations, Tailspin Logistics</dc:creator>
  <cp:lastModifiedBy>Finance Operations, Tailspin Logistics</cp:lastModifiedBy>
  <cp:revision>1</cp:revision>
  <dcterms:created xsi:type="dcterms:W3CDTF">2026-01-01T00:00:00Z</dcterms:created>
  <dcterms:modified xsi:type="dcterms:W3CDTF">2026-01-01T00:00:00Z</dcterms:modified>
</cp:coreProperties>
</file>