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OpenAI — Tokens and tokenization — OpenAI — https://platform.openai.com/docs/concepts/tokens</a:t>
            </a:r>
            <a:endParaRPr lang="en-US" dirty="0"/>
          </a:p>
          <a:p>
            <a:r>
              <a:rPr lang="en-US" dirty="0"/>
              <a:t>- Lewis et al. — Retrieval-Augmented Generation for Knowledge-Intensive NLP Tasks — arXiv — https://arxiv.org/abs/2005.11401</a:t>
            </a:r>
            <a:endParaRPr lang="en-US" dirty="0"/>
          </a:p>
          <a:p>
            <a:r>
              <a:rPr lang="en-US" dirty="0"/>
              <a:t>- OpenAI — Function calling guide — OpenAI — https://platform.openai.com/docs/guides/function-calling</a:t>
            </a:r>
            <a:endParaRPr lang="en-US" dirty="0"/>
          </a:p>
          <a:p>
            <a:r>
              <a:rPr lang="en-US" dirty="0"/>
              <a:t>- NIST — AI Risk Management Framework — NIST — https://www.nist.gov/itl/ai-risk-management-framework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OpenAI — Tokens and tokenization — OpenAI — https://platform.openai.com/docs/concepts/tokens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Vaswani et al. — Attention Is All You Need — arXiv — https://arxiv.org/abs/1706.03762</a:t>
            </a:r>
            <a:endParaRPr lang="en-US" dirty="0"/>
          </a:p>
          <a:p>
            <a:r>
              <a:rPr lang="en-US" dirty="0"/>
              <a:t>- OpenAI — Fine-tuning guide — OpenAI — https://platform.openai.com/docs/guides/fine-tuning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Lewis et al. — Retrieval-Augmented Generation for Knowledge-Intensive NLP Tasks — arXiv — https://arxiv.org/abs/2005.11401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OpenAI — Prompt engineering — OpenAI — https://platform.openai.com/docs/guides/prompt-engineering</a:t>
            </a:r>
            <a:endParaRPr lang="en-US" dirty="0"/>
          </a:p>
          <a:p>
            <a:r>
              <a:rPr lang="en-US" dirty="0"/>
              <a:t>- OpenAI — Fine-tuning guide — OpenAI — https://platform.openai.com/docs/guides/fine-tuning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Lewis et al. — Retrieval-Augmented Generation for Knowledge-Intensive NLP Tasks — arXiv — https://arxiv.org/abs/2005.11401</a:t>
            </a:r>
            <a:endParaRPr lang="en-US" dirty="0"/>
          </a:p>
          <a:p>
            <a:r>
              <a:rPr lang="en-US" dirty="0"/>
              <a:t>- OpenAI — Function calling guide — OpenAI — https://platform.openai.com/docs/guides/function-calling</a:t>
            </a:r>
            <a:endParaRPr lang="en-US" dirty="0"/>
          </a:p>
          <a:p>
            <a:r>
              <a:rPr lang="en-US" dirty="0"/>
              <a:t>- NIST — AI Risk Management Framework — NIST — https://www.nist.gov/itl/ai-risk-management-framework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OpenAI — Function calling guide — OpenAI — https://platform.openai.com/docs/guides/function-calling</a:t>
            </a:r>
            <a:endParaRPr lang="en-US" dirty="0"/>
          </a:p>
          <a:p>
            <a:r>
              <a:rPr lang="en-US" dirty="0"/>
              <a:t>- NIST — AI Risk Management Framework — NIST — https://www.nist.gov/itl/ai-risk-management-framework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Anthropic — Building effective agents — Anthropic — https://www.anthropic.com/engineering/building-effective-agents</a:t>
            </a:r>
            <a:endParaRPr lang="en-US" dirty="0"/>
          </a:p>
          <a:p>
            <a:r>
              <a:rPr lang="en-US" dirty="0"/>
              <a:t>- NIST — AI Risk Management Framework — NIST — https://www.nist.gov/itl/ai-risk-management-framework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OpenAI — Evaluation best practices — OpenAI — https://platform.openai.com/docs/guides/evals</a:t>
            </a:r>
            <a:endParaRPr lang="en-US" dirty="0"/>
          </a:p>
          <a:p>
            <a:r>
              <a:rPr lang="en-US" dirty="0"/>
              <a:t>- NIST — AI Risk Management Framework — NIST — https://www.nist.gov/itl/ai-risk-management-framework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OpenAI — Latency optimization — OpenAI — https://platform.openai.com/docs/guides/latency-optimization</a:t>
            </a:r>
            <a:endParaRPr lang="en-US" dirty="0"/>
          </a:p>
          <a:p>
            <a:r>
              <a:rPr lang="en-US" dirty="0"/>
              <a:t>- OpenAI — Tokens and tokenization — OpenAI — https://platform.openai.com/docs/concepts/tokens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OpenAI — Evaluation best practices — OpenAI — https://platform.openai.com/docs/guides/evals</a:t>
            </a:r>
            <a:endParaRPr lang="en-US" dirty="0"/>
          </a:p>
          <a:p>
            <a:r>
              <a:rPr lang="en-US" dirty="0"/>
              <a:t>- NIST — AI Risk Management Framework — NIST — https://www.nist.gov/itl/ai-risk-management-framework</a:t>
            </a:r>
            <a:endParaRPr lang="en-US" dirty="0"/>
          </a:p>
          <a:p>
            <a:r>
              <a:rPr lang="en-US" dirty="0"/>
              <a:t>- OpenAI — Latency optimization — OpenAI — https://platform.openai.com/docs/guides/latency-optimization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project onboarding · Shared vocabulary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project onboarding · Shared vocabulary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.openai.com/docs/concepts/tokens" TargetMode="External"/><Relationship Id="rId2" Type="http://schemas.openxmlformats.org/officeDocument/2006/relationships/hyperlink" Target="https://arxiv.org/abs/2005.11401" TargetMode="External"/><Relationship Id="rId3" Type="http://schemas.openxmlformats.org/officeDocument/2006/relationships/hyperlink" Target="https://platform.openai.com/docs/guides/function-calling" TargetMode="External"/><Relationship Id="rId4" Type="http://schemas.openxmlformats.org/officeDocument/2006/relationships/hyperlink" Target="https://www.nist.gov/itl/ai-risk-management-framework" TargetMode="Externa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.openai.com/docs/concepts/tokens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arxiv.org/abs/1706.03762" TargetMode="External"/><Relationship Id="rId2" Type="http://schemas.openxmlformats.org/officeDocument/2006/relationships/hyperlink" Target="https://platform.openai.com/docs/guides/fine-tuning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arxiv.org/abs/2005.11401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.openai.com/docs/guides/prompt-engineering" TargetMode="External"/><Relationship Id="rId2" Type="http://schemas.openxmlformats.org/officeDocument/2006/relationships/hyperlink" Target="https://platform.openai.com/docs/guides/fine-tuning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arxiv.org/abs/2005.11401" TargetMode="External"/><Relationship Id="rId2" Type="http://schemas.openxmlformats.org/officeDocument/2006/relationships/hyperlink" Target="https://platform.openai.com/docs/guides/function-calling" TargetMode="External"/><Relationship Id="rId3" Type="http://schemas.openxmlformats.org/officeDocument/2006/relationships/hyperlink" Target="https://www.nist.gov/itl/ai-risk-management-framework" TargetMode="Externa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.openai.com/docs/guides/function-calling" TargetMode="External"/><Relationship Id="rId2" Type="http://schemas.openxmlformats.org/officeDocument/2006/relationships/hyperlink" Target="https://www.nist.gov/itl/ai-risk-management-framework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anthropic.com/engineering/building-effective-agents" TargetMode="External"/><Relationship Id="rId2" Type="http://schemas.openxmlformats.org/officeDocument/2006/relationships/hyperlink" Target="https://www.nist.gov/itl/ai-risk-management-framework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.openai.com/docs/guides/evals" TargetMode="External"/><Relationship Id="rId2" Type="http://schemas.openxmlformats.org/officeDocument/2006/relationships/hyperlink" Target="https://www.nist.gov/itl/ai-risk-management-framework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.openai.com/docs/guides/latency-optimization" TargetMode="External"/><Relationship Id="rId2" Type="http://schemas.openxmlformats.org/officeDocument/2006/relationships/hyperlink" Target="https://platform.openai.com/docs/concepts/tokens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tform.openai.com/docs/guides/evals" TargetMode="External"/><Relationship Id="rId2" Type="http://schemas.openxmlformats.org/officeDocument/2006/relationships/hyperlink" Target="https://www.nist.gov/itl/ai-risk-management-framework" TargetMode="External"/><Relationship Id="rId3" Type="http://schemas.openxmlformats.org/officeDocument/2006/relationships/hyperlink" Target="https://platform.openai.com/docs/guides/latency-optimization" TargetMode="Externa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540067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vocabulary turns AI ambition into sound project choices</a:t>
            </a:r>
            <a:endParaRPr lang="en-US" sz="4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3" name="Shape 1"/>
          <p:cNvSpPr/>
          <p:nvPr/>
        </p:nvSpPr>
        <p:spPr>
          <a:xfrm>
            <a:off x="9479937" y="877616"/>
            <a:ext cx="644560" cy="45271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79937" y="877616"/>
            <a:ext cx="1254466" cy="8816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V="1">
            <a:off x="10124497" y="965783"/>
            <a:ext cx="609906" cy="36454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734403" y="965783"/>
            <a:ext cx="262040" cy="115893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9859388" y="1330331"/>
            <a:ext cx="265109" cy="772565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H="1">
            <a:off x="9499079" y="2102896"/>
            <a:ext cx="360309" cy="811975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996444" y="2124717"/>
            <a:ext cx="490017" cy="92441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H="1">
            <a:off x="10663366" y="2124717"/>
            <a:ext cx="333078" cy="519323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H="1">
            <a:off x="11341532" y="2217158"/>
            <a:ext cx="144929" cy="88534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H="1">
            <a:off x="9165714" y="2914871"/>
            <a:ext cx="333365" cy="65247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99079" y="2914871"/>
            <a:ext cx="696397" cy="315601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10195476" y="2644040"/>
            <a:ext cx="467890" cy="586432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H="1">
            <a:off x="9869897" y="3230472"/>
            <a:ext cx="325579" cy="67663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341532" y="3102498"/>
            <a:ext cx="356678" cy="664015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H="1" flipV="1">
            <a:off x="10663366" y="2644040"/>
            <a:ext cx="678166" cy="458458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65714" y="3567345"/>
            <a:ext cx="704183" cy="33976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H="1">
            <a:off x="9570430" y="3907109"/>
            <a:ext cx="299467" cy="579403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H="1">
            <a:off x="10282123" y="3925358"/>
            <a:ext cx="490849" cy="698131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H="1" flipV="1">
            <a:off x="9869897" y="3907109"/>
            <a:ext cx="903075" cy="18249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H="1">
            <a:off x="11357754" y="3766513"/>
            <a:ext cx="340455" cy="86550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570430" y="4486512"/>
            <a:ext cx="711693" cy="13697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H="1" flipV="1">
            <a:off x="9869897" y="3907109"/>
            <a:ext cx="412226" cy="71638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H="1" flipV="1">
            <a:off x="10772972" y="3925358"/>
            <a:ext cx="584783" cy="706655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15941" y="5826793"/>
            <a:ext cx="785534" cy="97422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15941" y="5826793"/>
            <a:ext cx="1390910" cy="16331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01475" y="5924214"/>
            <a:ext cx="605376" cy="6589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V="1">
            <a:off x="10506851" y="5801703"/>
            <a:ext cx="763961" cy="18840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11270812" y="4632013"/>
            <a:ext cx="86942" cy="116969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68848" y="766527"/>
            <a:ext cx="222179" cy="222179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2" name="Shape 30"/>
          <p:cNvSpPr/>
          <p:nvPr/>
        </p:nvSpPr>
        <p:spPr>
          <a:xfrm>
            <a:off x="10042909" y="1248742"/>
            <a:ext cx="163177" cy="163177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3" name="Shape 31"/>
          <p:cNvSpPr/>
          <p:nvPr/>
        </p:nvSpPr>
        <p:spPr>
          <a:xfrm>
            <a:off x="10423507" y="654887"/>
            <a:ext cx="621792" cy="621792"/>
          </a:xfrm>
          <a:prstGeom prst="ellipse">
            <a:avLst/>
          </a:prstGeom>
          <a:ln w="15875">
            <a:solidFill>
              <a:srgbClr val="BCCFE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578955" y="810335"/>
            <a:ext cx="310896" cy="31089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5" name="Shape 33"/>
          <p:cNvSpPr/>
          <p:nvPr/>
        </p:nvSpPr>
        <p:spPr>
          <a:xfrm>
            <a:off x="9803001" y="2046508"/>
            <a:ext cx="112776" cy="112776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6" name="Shape 34"/>
          <p:cNvSpPr/>
          <p:nvPr/>
        </p:nvSpPr>
        <p:spPr>
          <a:xfrm>
            <a:off x="10914449" y="2042723"/>
            <a:ext cx="163989" cy="163989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7" name="Shape 35"/>
          <p:cNvSpPr/>
          <p:nvPr/>
        </p:nvSpPr>
        <p:spPr>
          <a:xfrm>
            <a:off x="11367739" y="2098436"/>
            <a:ext cx="237443" cy="237443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8" name="Shape 36"/>
          <p:cNvSpPr/>
          <p:nvPr/>
        </p:nvSpPr>
        <p:spPr>
          <a:xfrm>
            <a:off x="9438064" y="2853856"/>
            <a:ext cx="122030" cy="12203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9" name="Shape 37"/>
          <p:cNvSpPr/>
          <p:nvPr/>
        </p:nvSpPr>
        <p:spPr>
          <a:xfrm>
            <a:off x="10118759" y="3153754"/>
            <a:ext cx="153435" cy="153435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0" name="Shape 38"/>
          <p:cNvSpPr/>
          <p:nvPr/>
        </p:nvSpPr>
        <p:spPr>
          <a:xfrm>
            <a:off x="10567004" y="2547677"/>
            <a:ext cx="192725" cy="192725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1" name="Shape 39"/>
          <p:cNvSpPr/>
          <p:nvPr/>
        </p:nvSpPr>
        <p:spPr>
          <a:xfrm>
            <a:off x="11292708" y="3053674"/>
            <a:ext cx="97648" cy="97648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2" name="Shape 40"/>
          <p:cNvSpPr/>
          <p:nvPr/>
        </p:nvSpPr>
        <p:spPr>
          <a:xfrm>
            <a:off x="9051818" y="3453449"/>
            <a:ext cx="227793" cy="227793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3" name="Shape 41"/>
          <p:cNvSpPr/>
          <p:nvPr/>
        </p:nvSpPr>
        <p:spPr>
          <a:xfrm>
            <a:off x="9776194" y="3813406"/>
            <a:ext cx="187405" cy="187405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4" name="Shape 42"/>
          <p:cNvSpPr/>
          <p:nvPr/>
        </p:nvSpPr>
        <p:spPr>
          <a:xfrm>
            <a:off x="10675786" y="3828172"/>
            <a:ext cx="194372" cy="194372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5" name="Shape 43"/>
          <p:cNvSpPr/>
          <p:nvPr/>
        </p:nvSpPr>
        <p:spPr>
          <a:xfrm>
            <a:off x="11648464" y="3716767"/>
            <a:ext cx="99492" cy="99492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6" name="Shape 44"/>
          <p:cNvSpPr/>
          <p:nvPr/>
        </p:nvSpPr>
        <p:spPr>
          <a:xfrm>
            <a:off x="9259534" y="4175616"/>
            <a:ext cx="621792" cy="621792"/>
          </a:xfrm>
          <a:prstGeom prst="ellipse">
            <a:avLst/>
          </a:prstGeom>
          <a:ln w="15875">
            <a:solidFill>
              <a:srgbClr val="BCCFEC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414982" y="4331064"/>
            <a:ext cx="310896" cy="31089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8" name="Shape 46"/>
          <p:cNvSpPr/>
          <p:nvPr/>
        </p:nvSpPr>
        <p:spPr>
          <a:xfrm>
            <a:off x="10204313" y="4545678"/>
            <a:ext cx="155621" cy="155621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9" name="Shape 47"/>
          <p:cNvSpPr/>
          <p:nvPr/>
        </p:nvSpPr>
        <p:spPr>
          <a:xfrm>
            <a:off x="11259025" y="4533283"/>
            <a:ext cx="197459" cy="197459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50" name="Shape 48"/>
          <p:cNvSpPr/>
          <p:nvPr/>
        </p:nvSpPr>
        <p:spPr>
          <a:xfrm>
            <a:off x="9045881" y="5756733"/>
            <a:ext cx="140120" cy="14012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51" name="Shape 49"/>
          <p:cNvSpPr/>
          <p:nvPr/>
        </p:nvSpPr>
        <p:spPr>
          <a:xfrm>
            <a:off x="9821959" y="5844698"/>
            <a:ext cx="159033" cy="159033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52" name="Shape 50"/>
          <p:cNvSpPr/>
          <p:nvPr/>
        </p:nvSpPr>
        <p:spPr>
          <a:xfrm>
            <a:off x="10407897" y="5891155"/>
            <a:ext cx="197907" cy="197907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53" name="Shape 51"/>
          <p:cNvSpPr/>
          <p:nvPr/>
        </p:nvSpPr>
        <p:spPr>
          <a:xfrm>
            <a:off x="11170547" y="5701438"/>
            <a:ext cx="200530" cy="20053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54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PROJECT ONBOARDING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6" name="sc:cover/subtitle"/>
          <p:cNvSpPr txBox="1"/>
          <p:nvPr/>
        </p:nvSpPr>
        <p:spPr>
          <a:xfrm>
            <a:off x="822960" y="3931920"/>
            <a:ext cx="73426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concepts for understanding LLMs and AI agents</a:t>
            </a:r>
            <a:endParaRPr lang="en-US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1F5FBF"/>
            </a:solidFill>
            <a:prstDash val="solid"/>
          </a:ln>
        </p:spPr>
      </p:sp>
      <p:sp>
        <p:nvSpPr>
          <p:cNvPr id="58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and engineering enablement   ·   October 2026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system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successful AI project designs the full system, not only the model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system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SYSTEM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5396140"/>
            <a:ext cx="11094415" cy="675476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5" name="sc:system/ask"/>
          <p:cNvSpPr txBox="1"/>
          <p:nvPr/>
        </p:nvSpPr>
        <p:spPr>
          <a:xfrm>
            <a:off x="777240" y="5396140"/>
            <a:ext cx="10637215" cy="67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requested: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Use this vocabulary to frame scope, owners, evidence, and trade-offs before selecting a solution.</a:t>
            </a:r>
            <a:endParaRPr lang="en-US" sz="14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48640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system/messages/0/headline"/>
          <p:cNvSpPr txBox="1"/>
          <p:nvPr/>
        </p:nvSpPr>
        <p:spPr>
          <a:xfrm>
            <a:off x="1188720" y="1792224"/>
            <a:ext cx="4692361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capability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system/messages/0/detail"/>
          <p:cNvSpPr txBox="1"/>
          <p:nvPr/>
        </p:nvSpPr>
        <p:spPr>
          <a:xfrm>
            <a:off x="6246841" y="1792224"/>
            <a:ext cx="5396215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a model and define what it can see in each interaction.</a:t>
            </a:r>
            <a:endParaRPr lang="en-US" sz="14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2560615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688631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system/messages/1/headline"/>
          <p:cNvSpPr txBox="1"/>
          <p:nvPr/>
        </p:nvSpPr>
        <p:spPr>
          <a:xfrm>
            <a:off x="1188720" y="2670343"/>
            <a:ext cx="4692361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Grounded knowledge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system/messages/1/detail"/>
          <p:cNvSpPr txBox="1"/>
          <p:nvPr/>
        </p:nvSpPr>
        <p:spPr>
          <a:xfrm>
            <a:off x="6246841" y="2670343"/>
            <a:ext cx="5396215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Retrieve trusted, current enterprise information rather than relying on model memory alone.</a:t>
            </a:r>
            <a:endParaRPr lang="en-US" sz="14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48640" y="3438734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56675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system/messages/2/headline"/>
          <p:cNvSpPr txBox="1"/>
          <p:nvPr/>
        </p:nvSpPr>
        <p:spPr>
          <a:xfrm>
            <a:off x="1188720" y="3548462"/>
            <a:ext cx="4692361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Controlled action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system/messages/2/detail"/>
          <p:cNvSpPr txBox="1"/>
          <p:nvPr/>
        </p:nvSpPr>
        <p:spPr>
          <a:xfrm>
            <a:off x="6246841" y="3548462"/>
            <a:ext cx="5396215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the model narrow, observable tools instead of unrestricted system access.</a:t>
            </a:r>
            <a:endParaRPr lang="en-US" sz="14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48640" y="4316853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4444869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system/messages/3/headline"/>
          <p:cNvSpPr txBox="1"/>
          <p:nvPr/>
        </p:nvSpPr>
        <p:spPr>
          <a:xfrm>
            <a:off x="1188720" y="4426581"/>
            <a:ext cx="4692361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Measurement and control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system/messages/3/detail"/>
          <p:cNvSpPr txBox="1"/>
          <p:nvPr/>
        </p:nvSpPr>
        <p:spPr>
          <a:xfrm>
            <a:off x="6246841" y="4426581"/>
            <a:ext cx="5396215" cy="695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quality, enforce guardrails, and monitor cost and latency in production.</a:t>
            </a:r>
            <a:endParaRPr lang="en-US" sz="14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c:system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platform.openai.com/docs/concepts/token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Tokens and tokenization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arxiv.org/abs/2005.11401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Lewis et al. — Retrieval-Augmented Generation for Knowledge-Intensive NLP Tasks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https://platform.openai.com/docs/guides/function-calling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Function calling guide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https://www.nist.gov/itl/ai-risk-management-framewor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NIST — AI Risk Management Framework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tokens-contex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593566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and the context window set what the model can process in one interaction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tokens-contex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FUNDAMENTALS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5" name="sc:tokens-context/points/0/icon"/>
          <p:cNvSpPr/>
          <p:nvPr/>
        </p:nvSpPr>
        <p:spPr>
          <a:xfrm>
            <a:off x="596646" y="2004822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6">
                <a:moveTo>
                  <a:pt x="0" y="144018"/>
                </a:moveTo>
                <a:lnTo>
                  <a:pt x="48006" y="192024"/>
                </a:lnTo>
                <a:lnTo>
                  <a:pt x="96012" y="144018"/>
                </a:lnTo>
                <a:lnTo>
                  <a:pt x="48006" y="96012"/>
                </a:lnTo>
                <a:lnTo>
                  <a:pt x="0" y="144018"/>
                </a:lnTo>
                <a:moveTo>
                  <a:pt x="192024" y="144018"/>
                </a:moveTo>
                <a:lnTo>
                  <a:pt x="240030" y="192024"/>
                </a:lnTo>
                <a:lnTo>
                  <a:pt x="288036" y="144018"/>
                </a:lnTo>
                <a:lnTo>
                  <a:pt x="240030" y="96012"/>
                </a:lnTo>
                <a:lnTo>
                  <a:pt x="192024" y="144018"/>
                </a:lnTo>
                <a:moveTo>
                  <a:pt x="96012" y="48006"/>
                </a:moveTo>
                <a:lnTo>
                  <a:pt x="144018" y="96012"/>
                </a:lnTo>
                <a:lnTo>
                  <a:pt x="192024" y="48006"/>
                </a:lnTo>
                <a:lnTo>
                  <a:pt x="144018" y="0"/>
                </a:lnTo>
                <a:lnTo>
                  <a:pt x="96012" y="48006"/>
                </a:lnTo>
                <a:moveTo>
                  <a:pt x="96012" y="240030"/>
                </a:moveTo>
                <a:lnTo>
                  <a:pt x="144018" y="288036"/>
                </a:lnTo>
                <a:lnTo>
                  <a:pt x="192024" y="240030"/>
                </a:lnTo>
                <a:lnTo>
                  <a:pt x="144018" y="192024"/>
                </a:lnTo>
                <a:lnTo>
                  <a:pt x="96012" y="240030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6" name="sc:tokens-context/points/0/heading"/>
          <p:cNvSpPr txBox="1"/>
          <p:nvPr/>
        </p:nvSpPr>
        <p:spPr>
          <a:xfrm>
            <a:off x="548640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are model-readable pieces of text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414418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8" name="sc:tokens-context/points/1/icon"/>
          <p:cNvSpPr/>
          <p:nvPr/>
        </p:nvSpPr>
        <p:spPr>
          <a:xfrm>
            <a:off x="4478426" y="2020824"/>
            <a:ext cx="256032" cy="256032"/>
          </a:xfrm>
          <a:custGeom>
            <a:avLst/>
            <a:gdLst/>
            <a:ahLst/>
            <a:cxnLst/>
            <a:rect l="l" t="t" r="r" b="b"/>
            <a:pathLst>
              <a:path w="256032" h="256032">
                <a:moveTo>
                  <a:pt x="128016" y="0"/>
                </a:moveTo>
                <a:lnTo>
                  <a:pt x="0" y="64008"/>
                </a:lnTo>
                <a:lnTo>
                  <a:pt x="128016" y="128016"/>
                </a:lnTo>
                <a:lnTo>
                  <a:pt x="256032" y="64008"/>
                </a:lnTo>
                <a:lnTo>
                  <a:pt x="128016" y="0"/>
                </a:lnTo>
                <a:moveTo>
                  <a:pt x="0" y="128016"/>
                </a:moveTo>
                <a:lnTo>
                  <a:pt x="128016" y="192024"/>
                </a:lnTo>
                <a:lnTo>
                  <a:pt x="256032" y="128016"/>
                </a:lnTo>
                <a:moveTo>
                  <a:pt x="0" y="192024"/>
                </a:moveTo>
                <a:lnTo>
                  <a:pt x="128016" y="256032"/>
                </a:lnTo>
                <a:lnTo>
                  <a:pt x="256032" y="192024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9" name="sc:tokens-context/points/1/heading"/>
          <p:cNvSpPr txBox="1"/>
          <p:nvPr/>
        </p:nvSpPr>
        <p:spPr>
          <a:xfrm>
            <a:off x="4414418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context window is the model's working set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80197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11" name="sc:tokens-context/points/2/icon"/>
          <p:cNvSpPr/>
          <p:nvPr/>
        </p:nvSpPr>
        <p:spPr>
          <a:xfrm>
            <a:off x="8328203" y="2004822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6">
                <a:moveTo>
                  <a:pt x="128016" y="144018"/>
                </a:moveTo>
                <a:cubicBezTo>
                  <a:pt x="128016" y="152856"/>
                  <a:pt x="135180" y="160020"/>
                  <a:pt x="144018" y="160020"/>
                </a:cubicBezTo>
                <a:cubicBezTo>
                  <a:pt x="152856" y="160020"/>
                  <a:pt x="160020" y="152856"/>
                  <a:pt x="160020" y="144018"/>
                </a:cubicBezTo>
                <a:cubicBezTo>
                  <a:pt x="160020" y="135180"/>
                  <a:pt x="152856" y="128016"/>
                  <a:pt x="144018" y="128016"/>
                </a:cubicBezTo>
                <a:cubicBezTo>
                  <a:pt x="135180" y="128016"/>
                  <a:pt x="128016" y="135180"/>
                  <a:pt x="128016" y="144018"/>
                </a:cubicBezTo>
                <a:moveTo>
                  <a:pt x="64008" y="144018"/>
                </a:moveTo>
                <a:cubicBezTo>
                  <a:pt x="64008" y="188206"/>
                  <a:pt x="99830" y="224028"/>
                  <a:pt x="144018" y="224028"/>
                </a:cubicBezTo>
                <a:cubicBezTo>
                  <a:pt x="188206" y="224028"/>
                  <a:pt x="224028" y="188206"/>
                  <a:pt x="224028" y="144018"/>
                </a:cubicBezTo>
                <a:cubicBezTo>
                  <a:pt x="224028" y="99830"/>
                  <a:pt x="188206" y="64008"/>
                  <a:pt x="144018" y="64008"/>
                </a:cubicBezTo>
                <a:cubicBezTo>
                  <a:pt x="99830" y="64008"/>
                  <a:pt x="64008" y="99830"/>
                  <a:pt x="64008" y="144018"/>
                </a:cubicBezTo>
                <a:moveTo>
                  <a:pt x="0" y="144018"/>
                </a:moveTo>
                <a:cubicBezTo>
                  <a:pt x="0" y="223557"/>
                  <a:pt x="64479" y="288036"/>
                  <a:pt x="144018" y="288036"/>
                </a:cubicBezTo>
                <a:cubicBezTo>
                  <a:pt x="223557" y="288036"/>
                  <a:pt x="288036" y="223557"/>
                  <a:pt x="288036" y="144018"/>
                </a:cubicBezTo>
                <a:cubicBezTo>
                  <a:pt x="288036" y="64479"/>
                  <a:pt x="223557" y="0"/>
                  <a:pt x="144018" y="0"/>
                </a:cubicBezTo>
                <a:cubicBezTo>
                  <a:pt x="64479" y="0"/>
                  <a:pt x="0" y="64479"/>
                  <a:pt x="0" y="144018"/>
                </a:cubicBez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12" name="sc:tokens-context/points/2/heading"/>
          <p:cNvSpPr txBox="1"/>
          <p:nvPr/>
        </p:nvSpPr>
        <p:spPr>
          <a:xfrm>
            <a:off x="8280197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 is a product design constraint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tokens-context/points/0/body"/>
          <p:cNvSpPr txBox="1"/>
          <p:nvPr/>
        </p:nvSpPr>
        <p:spPr>
          <a:xfrm>
            <a:off x="548640" y="3255264"/>
            <a:ext cx="3362858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 is split into tokens before processing; tokenization varies by model and language.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tokens-context/points/1/body"/>
          <p:cNvSpPr txBox="1"/>
          <p:nvPr/>
        </p:nvSpPr>
        <p:spPr>
          <a:xfrm>
            <a:off x="4414418" y="3255264"/>
            <a:ext cx="3362858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Instructions, conversation history, retrieved knowledge, and output all compete for the same finite window.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tokens-context/points/2/body"/>
          <p:cNvSpPr txBox="1"/>
          <p:nvPr/>
        </p:nvSpPr>
        <p:spPr>
          <a:xfrm>
            <a:off x="8280197" y="3255264"/>
            <a:ext cx="3362858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what to include, summarize, retrieve, or omit so the model sees the relevant evidence.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tokens-context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platform.openai.com/docs/concepts/token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Tokens and tokenization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training-inferenc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builds a model; inference applies it to each request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training-inferenc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LIFECYCLE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5" name="sc:training-inference/points/0/icon"/>
          <p:cNvSpPr/>
          <p:nvPr/>
        </p:nvSpPr>
        <p:spPr>
          <a:xfrm>
            <a:off x="596646" y="2004822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6">
                <a:moveTo>
                  <a:pt x="200025" y="160020"/>
                </a:moveTo>
                <a:cubicBezTo>
                  <a:pt x="169093" y="160020"/>
                  <a:pt x="144018" y="185095"/>
                  <a:pt x="144018" y="216027"/>
                </a:cubicBezTo>
                <a:lnTo>
                  <a:pt x="144018" y="232029"/>
                </a:lnTo>
                <a:cubicBezTo>
                  <a:pt x="144018" y="262961"/>
                  <a:pt x="169093" y="288036"/>
                  <a:pt x="200025" y="288036"/>
                </a:cubicBezTo>
                <a:cubicBezTo>
                  <a:pt x="230957" y="288036"/>
                  <a:pt x="256032" y="262961"/>
                  <a:pt x="256032" y="232029"/>
                </a:cubicBezTo>
                <a:lnTo>
                  <a:pt x="256032" y="203225"/>
                </a:lnTo>
                <a:moveTo>
                  <a:pt x="88011" y="160020"/>
                </a:moveTo>
                <a:cubicBezTo>
                  <a:pt x="118943" y="160020"/>
                  <a:pt x="144018" y="185095"/>
                  <a:pt x="144018" y="216027"/>
                </a:cubicBezTo>
                <a:lnTo>
                  <a:pt x="144018" y="232029"/>
                </a:lnTo>
                <a:cubicBezTo>
                  <a:pt x="144018" y="262961"/>
                  <a:pt x="118943" y="288036"/>
                  <a:pt x="88011" y="288036"/>
                </a:cubicBezTo>
                <a:cubicBezTo>
                  <a:pt x="57079" y="288036"/>
                  <a:pt x="32004" y="262961"/>
                  <a:pt x="32004" y="232029"/>
                </a:cubicBezTo>
                <a:lnTo>
                  <a:pt x="32004" y="203225"/>
                </a:lnTo>
                <a:moveTo>
                  <a:pt x="232029" y="208026"/>
                </a:moveTo>
                <a:cubicBezTo>
                  <a:pt x="262961" y="208026"/>
                  <a:pt x="288036" y="182951"/>
                  <a:pt x="288036" y="152019"/>
                </a:cubicBezTo>
                <a:cubicBezTo>
                  <a:pt x="288036" y="121087"/>
                  <a:pt x="262961" y="96012"/>
                  <a:pt x="232029" y="96012"/>
                </a:cubicBezTo>
                <a:lnTo>
                  <a:pt x="224028" y="96012"/>
                </a:lnTo>
                <a:moveTo>
                  <a:pt x="256032" y="100813"/>
                </a:moveTo>
                <a:lnTo>
                  <a:pt x="256032" y="56007"/>
                </a:lnTo>
                <a:cubicBezTo>
                  <a:pt x="256032" y="25075"/>
                  <a:pt x="230957" y="0"/>
                  <a:pt x="200025" y="0"/>
                </a:cubicBezTo>
                <a:cubicBezTo>
                  <a:pt x="169093" y="0"/>
                  <a:pt x="144018" y="25075"/>
                  <a:pt x="144018" y="56007"/>
                </a:cubicBezTo>
                <a:moveTo>
                  <a:pt x="56007" y="208026"/>
                </a:moveTo>
                <a:cubicBezTo>
                  <a:pt x="25075" y="208026"/>
                  <a:pt x="0" y="182951"/>
                  <a:pt x="0" y="152019"/>
                </a:cubicBezTo>
                <a:cubicBezTo>
                  <a:pt x="0" y="121087"/>
                  <a:pt x="25075" y="96012"/>
                  <a:pt x="56007" y="96012"/>
                </a:cubicBezTo>
                <a:lnTo>
                  <a:pt x="64008" y="96012"/>
                </a:lnTo>
                <a:moveTo>
                  <a:pt x="32004" y="100813"/>
                </a:moveTo>
                <a:lnTo>
                  <a:pt x="32004" y="56007"/>
                </a:lnTo>
                <a:cubicBezTo>
                  <a:pt x="32004" y="25075"/>
                  <a:pt x="57079" y="0"/>
                  <a:pt x="88011" y="0"/>
                </a:cubicBezTo>
                <a:cubicBezTo>
                  <a:pt x="118943" y="0"/>
                  <a:pt x="144018" y="25075"/>
                  <a:pt x="144018" y="56007"/>
                </a:cubicBezTo>
                <a:lnTo>
                  <a:pt x="144018" y="216027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6" name="sc:training-inference/points/0/heading"/>
          <p:cNvSpPr txBox="1"/>
          <p:nvPr/>
        </p:nvSpPr>
        <p:spPr>
          <a:xfrm>
            <a:off x="548640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changes model parameters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414418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8" name="sc:training-inference/points/1/icon"/>
          <p:cNvSpPr/>
          <p:nvPr/>
        </p:nvSpPr>
        <p:spPr>
          <a:xfrm>
            <a:off x="4526432" y="2020824"/>
            <a:ext cx="208026" cy="256032"/>
          </a:xfrm>
          <a:custGeom>
            <a:avLst/>
            <a:gdLst/>
            <a:ahLst/>
            <a:cxnLst/>
            <a:rect l="l" t="t" r="r" b="b"/>
            <a:pathLst>
              <a:path w="208026" h="256032">
                <a:moveTo>
                  <a:pt x="0" y="0"/>
                </a:moveTo>
                <a:lnTo>
                  <a:pt x="0" y="256032"/>
                </a:lnTo>
                <a:lnTo>
                  <a:pt x="208026" y="128016"/>
                </a:lnTo>
                <a:lnTo>
                  <a:pt x="0" y="0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9" name="sc:training-inference/points/1/heading"/>
          <p:cNvSpPr txBox="1"/>
          <p:nvPr/>
        </p:nvSpPr>
        <p:spPr>
          <a:xfrm>
            <a:off x="4414418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Inference applies the trained model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80197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11" name="sc:training-inference/points/2/icon"/>
          <p:cNvSpPr/>
          <p:nvPr/>
        </p:nvSpPr>
        <p:spPr>
          <a:xfrm>
            <a:off x="8328203" y="2004822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6">
                <a:moveTo>
                  <a:pt x="128016" y="144018"/>
                </a:moveTo>
                <a:cubicBezTo>
                  <a:pt x="128016" y="152856"/>
                  <a:pt x="135180" y="160020"/>
                  <a:pt x="144018" y="160020"/>
                </a:cubicBezTo>
                <a:cubicBezTo>
                  <a:pt x="152856" y="160020"/>
                  <a:pt x="160020" y="152856"/>
                  <a:pt x="160020" y="144018"/>
                </a:cubicBezTo>
                <a:cubicBezTo>
                  <a:pt x="160020" y="135180"/>
                  <a:pt x="152856" y="128016"/>
                  <a:pt x="144018" y="128016"/>
                </a:cubicBezTo>
                <a:cubicBezTo>
                  <a:pt x="135180" y="128016"/>
                  <a:pt x="128016" y="135180"/>
                  <a:pt x="128016" y="144018"/>
                </a:cubicBezTo>
                <a:moveTo>
                  <a:pt x="64008" y="144018"/>
                </a:moveTo>
                <a:cubicBezTo>
                  <a:pt x="64008" y="188206"/>
                  <a:pt x="99830" y="224028"/>
                  <a:pt x="144018" y="224028"/>
                </a:cubicBezTo>
                <a:cubicBezTo>
                  <a:pt x="188206" y="224028"/>
                  <a:pt x="224028" y="188206"/>
                  <a:pt x="224028" y="144018"/>
                </a:cubicBezTo>
                <a:cubicBezTo>
                  <a:pt x="224028" y="99830"/>
                  <a:pt x="188206" y="64008"/>
                  <a:pt x="144018" y="64008"/>
                </a:cubicBezTo>
                <a:cubicBezTo>
                  <a:pt x="99830" y="64008"/>
                  <a:pt x="64008" y="99830"/>
                  <a:pt x="64008" y="144018"/>
                </a:cubicBezTo>
                <a:moveTo>
                  <a:pt x="0" y="144018"/>
                </a:moveTo>
                <a:cubicBezTo>
                  <a:pt x="0" y="223557"/>
                  <a:pt x="64479" y="288036"/>
                  <a:pt x="144018" y="288036"/>
                </a:cubicBezTo>
                <a:cubicBezTo>
                  <a:pt x="223557" y="288036"/>
                  <a:pt x="288036" y="223557"/>
                  <a:pt x="288036" y="144018"/>
                </a:cubicBezTo>
                <a:cubicBezTo>
                  <a:pt x="288036" y="64479"/>
                  <a:pt x="223557" y="0"/>
                  <a:pt x="144018" y="0"/>
                </a:cubicBezTo>
                <a:cubicBezTo>
                  <a:pt x="64479" y="0"/>
                  <a:pt x="0" y="64479"/>
                  <a:pt x="0" y="144018"/>
                </a:cubicBez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12" name="sc:training-inference/points/2/heading"/>
          <p:cNvSpPr txBox="1"/>
          <p:nvPr/>
        </p:nvSpPr>
        <p:spPr>
          <a:xfrm>
            <a:off x="8280197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distinction changes project choices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training-inference/points/0/body"/>
          <p:cNvSpPr txBox="1"/>
          <p:nvPr/>
        </p:nvSpPr>
        <p:spPr>
          <a:xfrm>
            <a:off x="548640" y="3255264"/>
            <a:ext cx="3362858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learning process adjusts parameters from data to create general capabilities.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training-inference/points/1/body"/>
          <p:cNvSpPr txBox="1"/>
          <p:nvPr/>
        </p:nvSpPr>
        <p:spPr>
          <a:xfrm>
            <a:off x="4414418" y="3255264"/>
            <a:ext cx="3362858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request combines an input and context with the existing model to produce an output.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training-inference/points/2/body"/>
          <p:cNvSpPr txBox="1"/>
          <p:nvPr/>
        </p:nvSpPr>
        <p:spPr>
          <a:xfrm>
            <a:off x="8280197" y="3255264"/>
            <a:ext cx="3362858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enterprise work improves inference through prompts, retrieval, tools, and controls rather than training a model.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training-inferenc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arxiv.org/abs/1706.03762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Vaswani et al. — Attention Is All You Need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platform.openai.com/docs/guides/fine-tuning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Fine-tuning guide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rag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42937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Embeddings make meaning searchable, and RAG uses that search to ground answers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rag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GROUNDING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5" name="sc:rag/steps/0/title"/>
          <p:cNvSpPr txBox="1"/>
          <p:nvPr/>
        </p:nvSpPr>
        <p:spPr>
          <a:xfrm>
            <a:off x="713232" y="1682496"/>
            <a:ext cx="260078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knowledge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rag/steps/0/icon"/>
          <p:cNvSpPr/>
          <p:nvPr/>
        </p:nvSpPr>
        <p:spPr>
          <a:xfrm>
            <a:off x="666750" y="2695194"/>
            <a:ext cx="202692" cy="260604"/>
          </a:xfrm>
          <a:custGeom>
            <a:avLst/>
            <a:gdLst/>
            <a:ahLst/>
            <a:cxnLst/>
            <a:rect l="l" t="t" r="r" b="b"/>
            <a:pathLst>
              <a:path w="202692" h="260604">
                <a:moveTo>
                  <a:pt x="130302" y="0"/>
                </a:moveTo>
                <a:lnTo>
                  <a:pt x="130302" y="57912"/>
                </a:lnTo>
                <a:cubicBezTo>
                  <a:pt x="130302" y="65908"/>
                  <a:pt x="136784" y="72390"/>
                  <a:pt x="144780" y="72390"/>
                </a:cubicBezTo>
                <a:lnTo>
                  <a:pt x="202692" y="72390"/>
                </a:lnTo>
                <a:moveTo>
                  <a:pt x="173736" y="260604"/>
                </a:moveTo>
                <a:lnTo>
                  <a:pt x="28956" y="260604"/>
                </a:lnTo>
                <a:cubicBezTo>
                  <a:pt x="12964" y="260604"/>
                  <a:pt x="0" y="247640"/>
                  <a:pt x="0" y="231648"/>
                </a:cubicBezTo>
                <a:lnTo>
                  <a:pt x="0" y="28956"/>
                </a:lnTo>
                <a:cubicBezTo>
                  <a:pt x="0" y="12964"/>
                  <a:pt x="12964" y="0"/>
                  <a:pt x="28956" y="0"/>
                </a:cubicBezTo>
                <a:lnTo>
                  <a:pt x="130302" y="0"/>
                </a:lnTo>
                <a:lnTo>
                  <a:pt x="202692" y="72390"/>
                </a:lnTo>
                <a:lnTo>
                  <a:pt x="202692" y="231648"/>
                </a:lnTo>
                <a:cubicBezTo>
                  <a:pt x="202692" y="247640"/>
                  <a:pt x="189728" y="260604"/>
                  <a:pt x="173736" y="260604"/>
                </a:cubicBezTo>
                <a:moveTo>
                  <a:pt x="57912" y="86868"/>
                </a:moveTo>
                <a:lnTo>
                  <a:pt x="72390" y="86868"/>
                </a:lnTo>
                <a:moveTo>
                  <a:pt x="57912" y="144780"/>
                </a:moveTo>
                <a:lnTo>
                  <a:pt x="144780" y="144780"/>
                </a:lnTo>
                <a:moveTo>
                  <a:pt x="57912" y="202692"/>
                </a:moveTo>
                <a:lnTo>
                  <a:pt x="144780" y="202692"/>
                </a:ln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7" name="sc:rag/steps/0/body"/>
          <p:cNvSpPr txBox="1"/>
          <p:nvPr/>
        </p:nvSpPr>
        <p:spPr>
          <a:xfrm>
            <a:off x="594360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Chunk approved documents and attach permissions, provenance, and update rules.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281096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9" name="sc:rag/steps/1/title"/>
          <p:cNvSpPr txBox="1"/>
          <p:nvPr/>
        </p:nvSpPr>
        <p:spPr>
          <a:xfrm>
            <a:off x="3610280" y="1682496"/>
            <a:ext cx="243619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embeddings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rag/steps/1/icon"/>
          <p:cNvSpPr/>
          <p:nvPr/>
        </p:nvSpPr>
        <p:spPr>
          <a:xfrm>
            <a:off x="3384728" y="2695194"/>
            <a:ext cx="231648" cy="260604"/>
          </a:xfrm>
          <a:custGeom>
            <a:avLst/>
            <a:gdLst/>
            <a:ahLst/>
            <a:cxnLst/>
            <a:rect l="l" t="t" r="r" b="b"/>
            <a:pathLst>
              <a:path w="231648" h="260604">
                <a:moveTo>
                  <a:pt x="0" y="43434"/>
                </a:moveTo>
                <a:cubicBezTo>
                  <a:pt x="0" y="67422"/>
                  <a:pt x="51856" y="86868"/>
                  <a:pt x="115824" y="86868"/>
                </a:cubicBezTo>
                <a:cubicBezTo>
                  <a:pt x="179792" y="86868"/>
                  <a:pt x="231648" y="67422"/>
                  <a:pt x="231648" y="43434"/>
                </a:cubicBezTo>
                <a:cubicBezTo>
                  <a:pt x="231648" y="19446"/>
                  <a:pt x="179792" y="0"/>
                  <a:pt x="115824" y="0"/>
                </a:cubicBezTo>
                <a:cubicBezTo>
                  <a:pt x="51856" y="0"/>
                  <a:pt x="0" y="19446"/>
                  <a:pt x="0" y="43434"/>
                </a:cubicBezTo>
                <a:moveTo>
                  <a:pt x="0" y="43434"/>
                </a:moveTo>
                <a:lnTo>
                  <a:pt x="0" y="130302"/>
                </a:lnTo>
                <a:cubicBezTo>
                  <a:pt x="0" y="154290"/>
                  <a:pt x="51856" y="173736"/>
                  <a:pt x="115824" y="173736"/>
                </a:cubicBezTo>
                <a:cubicBezTo>
                  <a:pt x="179792" y="173736"/>
                  <a:pt x="231648" y="154290"/>
                  <a:pt x="231648" y="130302"/>
                </a:cubicBezTo>
                <a:lnTo>
                  <a:pt x="231648" y="43434"/>
                </a:lnTo>
                <a:moveTo>
                  <a:pt x="0" y="130302"/>
                </a:moveTo>
                <a:lnTo>
                  <a:pt x="0" y="217170"/>
                </a:lnTo>
                <a:cubicBezTo>
                  <a:pt x="0" y="241158"/>
                  <a:pt x="51856" y="260604"/>
                  <a:pt x="115824" y="260604"/>
                </a:cubicBezTo>
                <a:cubicBezTo>
                  <a:pt x="179792" y="260604"/>
                  <a:pt x="231648" y="241158"/>
                  <a:pt x="231648" y="217170"/>
                </a:cubicBezTo>
                <a:lnTo>
                  <a:pt x="231648" y="130302"/>
                </a:ln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11" name="sc:rag/steps/1/body"/>
          <p:cNvSpPr txBox="1"/>
          <p:nvPr/>
        </p:nvSpPr>
        <p:spPr>
          <a:xfrm>
            <a:off x="3326816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 chunks as vectors so related meanings are located near each other.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13552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3" name="sc:rag/steps/2/title"/>
          <p:cNvSpPr txBox="1"/>
          <p:nvPr/>
        </p:nvSpPr>
        <p:spPr>
          <a:xfrm>
            <a:off x="6342736" y="1682496"/>
            <a:ext cx="243619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Retrieve evidence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rag/steps/2/icon"/>
          <p:cNvSpPr/>
          <p:nvPr/>
        </p:nvSpPr>
        <p:spPr>
          <a:xfrm>
            <a:off x="6102706" y="2695194"/>
            <a:ext cx="260604" cy="260604"/>
          </a:xfrm>
          <a:custGeom>
            <a:avLst/>
            <a:gdLst/>
            <a:ahLst/>
            <a:cxnLst/>
            <a:rect l="l" t="t" r="r" b="b"/>
            <a:pathLst>
              <a:path w="260604" h="260604">
                <a:moveTo>
                  <a:pt x="0" y="101346"/>
                </a:moveTo>
                <a:cubicBezTo>
                  <a:pt x="0" y="157318"/>
                  <a:pt x="45374" y="202692"/>
                  <a:pt x="101346" y="202692"/>
                </a:cubicBezTo>
                <a:cubicBezTo>
                  <a:pt x="157318" y="202692"/>
                  <a:pt x="202692" y="157318"/>
                  <a:pt x="202692" y="101346"/>
                </a:cubicBezTo>
                <a:cubicBezTo>
                  <a:pt x="202692" y="45374"/>
                  <a:pt x="157318" y="0"/>
                  <a:pt x="101346" y="0"/>
                </a:cubicBezTo>
                <a:cubicBezTo>
                  <a:pt x="45374" y="0"/>
                  <a:pt x="0" y="45374"/>
                  <a:pt x="0" y="101346"/>
                </a:cubicBezTo>
                <a:moveTo>
                  <a:pt x="260604" y="260604"/>
                </a:moveTo>
                <a:lnTo>
                  <a:pt x="173736" y="173736"/>
                </a:ln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15" name="sc:rag/steps/2/body"/>
          <p:cNvSpPr txBox="1"/>
          <p:nvPr/>
        </p:nvSpPr>
        <p:spPr>
          <a:xfrm>
            <a:off x="6059272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the request to relevant, authorized chunks at run time.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746007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7" name="sc:rag/steps/3/title"/>
          <p:cNvSpPr txBox="1"/>
          <p:nvPr/>
        </p:nvSpPr>
        <p:spPr>
          <a:xfrm>
            <a:off x="9075191" y="1682496"/>
            <a:ext cx="243619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with citations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rag/steps/3/icon"/>
          <p:cNvSpPr/>
          <p:nvPr/>
        </p:nvSpPr>
        <p:spPr>
          <a:xfrm>
            <a:off x="8835161" y="2709672"/>
            <a:ext cx="260604" cy="246126"/>
          </a:xfrm>
          <a:custGeom>
            <a:avLst/>
            <a:gdLst/>
            <a:ahLst/>
            <a:cxnLst/>
            <a:rect l="l" t="t" r="r" b="b"/>
            <a:pathLst>
              <a:path w="260604" h="246126">
                <a:moveTo>
                  <a:pt x="72390" y="72390"/>
                </a:moveTo>
                <a:lnTo>
                  <a:pt x="188214" y="72390"/>
                </a:lnTo>
                <a:moveTo>
                  <a:pt x="72390" y="130302"/>
                </a:moveTo>
                <a:lnTo>
                  <a:pt x="159258" y="130302"/>
                </a:lnTo>
                <a:moveTo>
                  <a:pt x="217170" y="0"/>
                </a:moveTo>
                <a:cubicBezTo>
                  <a:pt x="241158" y="0"/>
                  <a:pt x="260604" y="19446"/>
                  <a:pt x="260604" y="43434"/>
                </a:cubicBezTo>
                <a:lnTo>
                  <a:pt x="260604" y="159258"/>
                </a:lnTo>
                <a:cubicBezTo>
                  <a:pt x="260604" y="183246"/>
                  <a:pt x="241158" y="202692"/>
                  <a:pt x="217170" y="202692"/>
                </a:cubicBezTo>
                <a:lnTo>
                  <a:pt x="144780" y="202692"/>
                </a:lnTo>
                <a:lnTo>
                  <a:pt x="72390" y="246126"/>
                </a:lnTo>
                <a:lnTo>
                  <a:pt x="72390" y="202692"/>
                </a:lnTo>
                <a:lnTo>
                  <a:pt x="43434" y="202692"/>
                </a:lnTo>
                <a:cubicBezTo>
                  <a:pt x="19446" y="202692"/>
                  <a:pt x="0" y="183246"/>
                  <a:pt x="0" y="159258"/>
                </a:cubicBezTo>
                <a:lnTo>
                  <a:pt x="0" y="43434"/>
                </a:lnTo>
                <a:cubicBezTo>
                  <a:pt x="0" y="19446"/>
                  <a:pt x="19446" y="0"/>
                  <a:pt x="43434" y="0"/>
                </a:cubicBezTo>
                <a:lnTo>
                  <a:pt x="217170" y="0"/>
                </a:ln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19" name="sc:rag/steps/3/body"/>
          <p:cNvSpPr txBox="1"/>
          <p:nvPr/>
        </p:nvSpPr>
        <p:spPr>
          <a:xfrm>
            <a:off x="8791727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the model retrieved evidence and ask it to answer from that evidence.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rag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arxiv.org/abs/2005.11401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Lewis et al. — Retrieval-Augmented Generation for Knowledge-Intensive NLP Tasks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rompting-finetuning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10234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Prompting steers a model now, while fine-tuning changes behavior through training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prompting-finetuning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ADAPTATION CHOICE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5547404"/>
            <a:ext cx="11094415" cy="524212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5547404"/>
            <a:ext cx="54864" cy="524212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6" name="sc:prompting-finetuning/verdict"/>
          <p:cNvSpPr txBox="1"/>
          <p:nvPr/>
        </p:nvSpPr>
        <p:spPr>
          <a:xfrm>
            <a:off x="777240" y="5547404"/>
            <a:ext cx="10637215" cy="524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Verdict: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Start with prompting and retrieval; fine-tune only when evidence shows a persistent gap.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056100" y="1682496"/>
            <a:ext cx="3238614" cy="3700316"/>
          </a:xfrm>
          <a:prstGeom prst="rect">
            <a:avLst/>
          </a:prstGeom>
          <a:solidFill>
            <a:srgbClr val="E3ECF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56684" y="1755648"/>
            <a:ext cx="303744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</a:t>
            </a:r>
            <a:endParaRPr lang="en-US" sz="85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prompting-finetuning/options/0/name"/>
          <p:cNvSpPr txBox="1"/>
          <p:nvPr/>
        </p:nvSpPr>
        <p:spPr>
          <a:xfrm>
            <a:off x="5156684" y="1956816"/>
            <a:ext cx="30374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Prompting</a:t>
            </a:r>
            <a:endParaRPr lang="en-US" sz="15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prompting-finetuning/options/0/summary"/>
          <p:cNvSpPr txBox="1"/>
          <p:nvPr/>
        </p:nvSpPr>
        <p:spPr>
          <a:xfrm>
            <a:off x="5156684" y="2231136"/>
            <a:ext cx="303744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Instructions and examples at request time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prompting-finetuning/options/1/name"/>
          <p:cNvSpPr txBox="1"/>
          <p:nvPr/>
        </p:nvSpPr>
        <p:spPr>
          <a:xfrm>
            <a:off x="8468449" y="1755648"/>
            <a:ext cx="30374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prompting-finetuning/options/1/summary"/>
          <p:cNvSpPr txBox="1"/>
          <p:nvPr/>
        </p:nvSpPr>
        <p:spPr>
          <a:xfrm>
            <a:off x="8468449" y="2029968"/>
            <a:ext cx="303744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 training on representative examples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48640" y="2660904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14" name="sc:prompting-finetuning/criteria/0/name"/>
          <p:cNvSpPr txBox="1"/>
          <p:nvPr/>
        </p:nvSpPr>
        <p:spPr>
          <a:xfrm>
            <a:off x="548640" y="2752344"/>
            <a:ext cx="428800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when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prompting-finetuning/cells/0/0"/>
          <p:cNvSpPr txBox="1"/>
          <p:nvPr/>
        </p:nvSpPr>
        <p:spPr>
          <a:xfrm>
            <a:off x="5156684" y="2734056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task or policy changes often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prompting-finetuning/cells/0/1"/>
          <p:cNvSpPr txBox="1"/>
          <p:nvPr/>
        </p:nvSpPr>
        <p:spPr>
          <a:xfrm>
            <a:off x="8468449" y="2734056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Behavior needs a stable, repeatable pattern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48640" y="3341381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8" name="sc:prompting-finetuning/criteria/1/name"/>
          <p:cNvSpPr txBox="1"/>
          <p:nvPr/>
        </p:nvSpPr>
        <p:spPr>
          <a:xfrm>
            <a:off x="548640" y="3432821"/>
            <a:ext cx="428800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prompting-finetuning/cells/1/0"/>
          <p:cNvSpPr txBox="1"/>
          <p:nvPr/>
        </p:nvSpPr>
        <p:spPr>
          <a:xfrm>
            <a:off x="5156684" y="3414533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context and instructions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prompting-finetuning/cells/1/1"/>
          <p:cNvSpPr txBox="1"/>
          <p:nvPr/>
        </p:nvSpPr>
        <p:spPr>
          <a:xfrm>
            <a:off x="8468449" y="3414533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model behavior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48640" y="402185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2" name="sc:prompting-finetuning/criteria/2/name"/>
          <p:cNvSpPr txBox="1"/>
          <p:nvPr/>
        </p:nvSpPr>
        <p:spPr>
          <a:xfrm>
            <a:off x="548640" y="4113298"/>
            <a:ext cx="428800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project work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prompting-finetuning/cells/2/0"/>
          <p:cNvSpPr txBox="1"/>
          <p:nvPr/>
        </p:nvSpPr>
        <p:spPr>
          <a:xfrm>
            <a:off x="5156684" y="4095010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prompts, templates, retrieval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prompting-finetuning/cells/2/1"/>
          <p:cNvSpPr txBox="1"/>
          <p:nvPr/>
        </p:nvSpPr>
        <p:spPr>
          <a:xfrm>
            <a:off x="8468449" y="4095010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Curate, label, split, and test a training set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48640" y="4702335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6" name="sc:prompting-finetuning/criteria/3/name"/>
          <p:cNvSpPr txBox="1"/>
          <p:nvPr/>
        </p:nvSpPr>
        <p:spPr>
          <a:xfrm>
            <a:off x="548640" y="4793775"/>
            <a:ext cx="428800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governance need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prompting-finetuning/cells/3/0"/>
          <p:cNvSpPr txBox="1"/>
          <p:nvPr/>
        </p:nvSpPr>
        <p:spPr>
          <a:xfrm>
            <a:off x="5156684" y="4775487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prompts and test regressions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c:prompting-finetuning/cells/3/1"/>
          <p:cNvSpPr txBox="1"/>
          <p:nvPr/>
        </p:nvSpPr>
        <p:spPr>
          <a:xfrm>
            <a:off x="8468449" y="4775487"/>
            <a:ext cx="3037446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 data quality, privacy, and evaluation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48640" y="5382812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30" name="sc:prompting-finetuning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platform.openai.com/docs/guides/prompt-engineering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Prompt engineering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platform.openai.com/docs/guides/fine-tuning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Fine-tuning guide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hallucination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7443787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Hallucinations are plausible but unsupported outputs, so systems need multiple reduction layers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hallucination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6" name="sc:hallucinations/points/0/icon"/>
          <p:cNvSpPr/>
          <p:nvPr/>
        </p:nvSpPr>
        <p:spPr>
          <a:xfrm>
            <a:off x="825246" y="2013966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6">
                <a:moveTo>
                  <a:pt x="0" y="112014"/>
                </a:moveTo>
                <a:cubicBezTo>
                  <a:pt x="0" y="173878"/>
                  <a:pt x="50150" y="224028"/>
                  <a:pt x="112014" y="224028"/>
                </a:cubicBezTo>
                <a:cubicBezTo>
                  <a:pt x="173878" y="224028"/>
                  <a:pt x="224028" y="173878"/>
                  <a:pt x="224028" y="112014"/>
                </a:cubicBezTo>
                <a:cubicBezTo>
                  <a:pt x="224028" y="50150"/>
                  <a:pt x="173878" y="0"/>
                  <a:pt x="112014" y="0"/>
                </a:cubicBezTo>
                <a:cubicBezTo>
                  <a:pt x="50150" y="0"/>
                  <a:pt x="0" y="50150"/>
                  <a:pt x="0" y="112014"/>
                </a:cubicBezTo>
                <a:moveTo>
                  <a:pt x="288036" y="288036"/>
                </a:moveTo>
                <a:lnTo>
                  <a:pt x="192024" y="192024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7" name="sc:hallucinations/points/0/heading"/>
          <p:cNvSpPr txBox="1"/>
          <p:nvPr/>
        </p:nvSpPr>
        <p:spPr>
          <a:xfrm>
            <a:off x="777240" y="2551176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 each answer in approved evidence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390824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9" name="Shape 7"/>
          <p:cNvSpPr/>
          <p:nvPr/>
        </p:nvSpPr>
        <p:spPr>
          <a:xfrm>
            <a:off x="3390824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0" name="sc:hallucinations/points/1/icon"/>
          <p:cNvSpPr/>
          <p:nvPr/>
        </p:nvSpPr>
        <p:spPr>
          <a:xfrm>
            <a:off x="3699434" y="2029968"/>
            <a:ext cx="240030" cy="272034"/>
          </a:xfrm>
          <a:custGeom>
            <a:avLst/>
            <a:gdLst/>
            <a:ahLst/>
            <a:cxnLst/>
            <a:rect l="l" t="t" r="r" b="b"/>
            <a:pathLst>
              <a:path w="240030" h="272034">
                <a:moveTo>
                  <a:pt x="73849" y="256032"/>
                </a:moveTo>
                <a:lnTo>
                  <a:pt x="32004" y="256032"/>
                </a:lnTo>
                <a:cubicBezTo>
                  <a:pt x="14329" y="256032"/>
                  <a:pt x="0" y="241703"/>
                  <a:pt x="0" y="224028"/>
                </a:cubicBezTo>
                <a:lnTo>
                  <a:pt x="0" y="32004"/>
                </a:lnTo>
                <a:cubicBezTo>
                  <a:pt x="0" y="14329"/>
                  <a:pt x="14329" y="0"/>
                  <a:pt x="32004" y="0"/>
                </a:cubicBezTo>
                <a:lnTo>
                  <a:pt x="160020" y="0"/>
                </a:lnTo>
                <a:cubicBezTo>
                  <a:pt x="177695" y="0"/>
                  <a:pt x="192024" y="14329"/>
                  <a:pt x="192024" y="32004"/>
                </a:cubicBezTo>
                <a:lnTo>
                  <a:pt x="192024" y="160020"/>
                </a:lnTo>
                <a:moveTo>
                  <a:pt x="144018" y="240030"/>
                </a:moveTo>
                <a:lnTo>
                  <a:pt x="176022" y="272034"/>
                </a:lnTo>
                <a:lnTo>
                  <a:pt x="240030" y="208026"/>
                </a:lnTo>
                <a:moveTo>
                  <a:pt x="64008" y="64008"/>
                </a:moveTo>
                <a:lnTo>
                  <a:pt x="128016" y="64008"/>
                </a:lnTo>
                <a:moveTo>
                  <a:pt x="64008" y="128016"/>
                </a:moveTo>
                <a:lnTo>
                  <a:pt x="96012" y="128016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11" name="sc:hallucinations/points/1/heading"/>
          <p:cNvSpPr txBox="1"/>
          <p:nvPr/>
        </p:nvSpPr>
        <p:spPr>
          <a:xfrm>
            <a:off x="3619424" y="2551176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Constrain important outputs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233008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13" name="Shape 11"/>
          <p:cNvSpPr/>
          <p:nvPr/>
        </p:nvSpPr>
        <p:spPr>
          <a:xfrm>
            <a:off x="6233008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4" name="sc:hallucinations/points/2/icon"/>
          <p:cNvSpPr/>
          <p:nvPr/>
        </p:nvSpPr>
        <p:spPr>
          <a:xfrm>
            <a:off x="6509614" y="2029968"/>
            <a:ext cx="288036" cy="272034"/>
          </a:xfrm>
          <a:custGeom>
            <a:avLst/>
            <a:gdLst/>
            <a:ahLst/>
            <a:cxnLst/>
            <a:rect l="l" t="t" r="r" b="b"/>
            <a:pathLst>
              <a:path w="288036" h="272034">
                <a:moveTo>
                  <a:pt x="80010" y="80010"/>
                </a:moveTo>
                <a:lnTo>
                  <a:pt x="208026" y="80010"/>
                </a:lnTo>
                <a:moveTo>
                  <a:pt x="80010" y="144018"/>
                </a:moveTo>
                <a:lnTo>
                  <a:pt x="176022" y="144018"/>
                </a:lnTo>
                <a:moveTo>
                  <a:pt x="240030" y="0"/>
                </a:moveTo>
                <a:cubicBezTo>
                  <a:pt x="266543" y="0"/>
                  <a:pt x="288036" y="21493"/>
                  <a:pt x="288036" y="48006"/>
                </a:cubicBezTo>
                <a:lnTo>
                  <a:pt x="288036" y="176022"/>
                </a:lnTo>
                <a:cubicBezTo>
                  <a:pt x="288036" y="202535"/>
                  <a:pt x="266543" y="224028"/>
                  <a:pt x="240030" y="224028"/>
                </a:cubicBezTo>
                <a:lnTo>
                  <a:pt x="160020" y="224028"/>
                </a:lnTo>
                <a:lnTo>
                  <a:pt x="80010" y="272034"/>
                </a:lnTo>
                <a:lnTo>
                  <a:pt x="80010" y="224028"/>
                </a:lnTo>
                <a:lnTo>
                  <a:pt x="48006" y="224028"/>
                </a:lnTo>
                <a:cubicBezTo>
                  <a:pt x="21493" y="224028"/>
                  <a:pt x="0" y="202535"/>
                  <a:pt x="0" y="176022"/>
                </a:cubicBezTo>
                <a:lnTo>
                  <a:pt x="0" y="48006"/>
                </a:lnTo>
                <a:cubicBezTo>
                  <a:pt x="0" y="21493"/>
                  <a:pt x="21493" y="0"/>
                  <a:pt x="48006" y="0"/>
                </a:cubicBezTo>
                <a:lnTo>
                  <a:pt x="240030" y="0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15" name="sc:hallucinations/points/2/heading"/>
          <p:cNvSpPr txBox="1"/>
          <p:nvPr/>
        </p:nvSpPr>
        <p:spPr>
          <a:xfrm>
            <a:off x="6461608" y="2551176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Clarify or escalate ambiguity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075191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9075191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8" name="sc:hallucinations/points/3/icon"/>
          <p:cNvSpPr/>
          <p:nvPr/>
        </p:nvSpPr>
        <p:spPr>
          <a:xfrm>
            <a:off x="9367799" y="2023794"/>
            <a:ext cx="256032" cy="268380"/>
          </a:xfrm>
          <a:custGeom>
            <a:avLst/>
            <a:gdLst/>
            <a:ahLst/>
            <a:cxnLst/>
            <a:rect l="l" t="t" r="r" b="b"/>
            <a:pathLst>
              <a:path w="256032" h="268380">
                <a:moveTo>
                  <a:pt x="256032" y="118188"/>
                </a:moveTo>
                <a:cubicBezTo>
                  <a:pt x="247987" y="60301"/>
                  <a:pt x="202199" y="14958"/>
                  <a:pt x="144237" y="7479"/>
                </a:cubicBezTo>
                <a:cubicBezTo>
                  <a:pt x="86274" y="0"/>
                  <a:pt x="30476" y="32235"/>
                  <a:pt x="8001" y="86184"/>
                </a:cubicBezTo>
                <a:moveTo>
                  <a:pt x="0" y="22176"/>
                </a:moveTo>
                <a:lnTo>
                  <a:pt x="0" y="86184"/>
                </a:lnTo>
                <a:lnTo>
                  <a:pt x="64008" y="86184"/>
                </a:lnTo>
                <a:moveTo>
                  <a:pt x="0" y="150192"/>
                </a:moveTo>
                <a:cubicBezTo>
                  <a:pt x="8045" y="208079"/>
                  <a:pt x="53833" y="253422"/>
                  <a:pt x="111795" y="260901"/>
                </a:cubicBezTo>
                <a:cubicBezTo>
                  <a:pt x="169758" y="268380"/>
                  <a:pt x="225556" y="236145"/>
                  <a:pt x="248031" y="182196"/>
                </a:cubicBezTo>
                <a:moveTo>
                  <a:pt x="256032" y="246204"/>
                </a:moveTo>
                <a:lnTo>
                  <a:pt x="256032" y="182196"/>
                </a:lnTo>
                <a:lnTo>
                  <a:pt x="192024" y="182196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19" name="sc:hallucinations/points/3/heading"/>
          <p:cNvSpPr txBox="1"/>
          <p:nvPr/>
        </p:nvSpPr>
        <p:spPr>
          <a:xfrm>
            <a:off x="9303791" y="2551176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 the knowledge base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hallucinations/points/0/body"/>
          <p:cNvSpPr txBox="1"/>
          <p:nvPr/>
        </p:nvSpPr>
        <p:spPr>
          <a:xfrm>
            <a:off x="777240" y="3203448"/>
            <a:ext cx="2110664" cy="2639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Retrieve trusted sources and require citations where users need to verify an answer.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c:hallucinations/points/1/body"/>
          <p:cNvSpPr txBox="1"/>
          <p:nvPr/>
        </p:nvSpPr>
        <p:spPr>
          <a:xfrm>
            <a:off x="3619424" y="3203448"/>
            <a:ext cx="2110664" cy="2639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structured schemas, validation, and policy checks before a response or action is accepted.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hallucinations/points/2/body"/>
          <p:cNvSpPr txBox="1"/>
          <p:nvPr/>
        </p:nvSpPr>
        <p:spPr>
          <a:xfrm>
            <a:off x="6461608" y="3203448"/>
            <a:ext cx="2110664" cy="2639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missing context and route high-consequence cases to a qualified person.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hallucinations/points/3/body"/>
          <p:cNvSpPr txBox="1"/>
          <p:nvPr/>
        </p:nvSpPr>
        <p:spPr>
          <a:xfrm>
            <a:off x="9303791" y="3203448"/>
            <a:ext cx="2110664" cy="2639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provenance, access, freshness, and review rules for the sources used at run time.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hallucination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arxiv.org/abs/2005.11401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Lewis et al. — Retrieval-Augmented Generation for Knowledge-Intensive NLP Tasks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platform.openai.com/docs/guides/function-calling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Function calling guide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https://www.nist.gov/itl/ai-risk-management-framewor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NIST — AI Risk Management Framework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7</a:t>
            </a:fld>
            <a:endParaRPr b="0" lang="en-US" kern="400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tool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568007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 use lets a model act, and function calling supplies the controlled contract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tool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CONTROLLED ACTION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48640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8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08760" y="2071116"/>
            <a:ext cx="1813484" cy="0"/>
          </a:xfrm>
          <a:prstGeom prst="line">
            <a:avLst/>
          </a:prstGeom>
          <a:noFill/>
          <a:ln w="12700">
            <a:solidFill>
              <a:srgbClr val="C9D2DE"/>
            </a:solidFill>
            <a:prstDash val="solid"/>
            <a:tailEnd type="triangle"/>
          </a:ln>
        </p:spPr>
      </p:sp>
      <p:sp>
        <p:nvSpPr>
          <p:cNvPr id="6" name="sc:tools/steps/0/icon"/>
          <p:cNvSpPr/>
          <p:nvPr/>
        </p:nvSpPr>
        <p:spPr>
          <a:xfrm>
            <a:off x="583448" y="2585984"/>
            <a:ext cx="273985" cy="273985"/>
          </a:xfrm>
          <a:custGeom>
            <a:avLst/>
            <a:gdLst/>
            <a:ahLst/>
            <a:cxnLst/>
            <a:rect l="l" t="t" r="r" b="b"/>
            <a:pathLst>
              <a:path w="273985" h="273985">
                <a:moveTo>
                  <a:pt x="66538" y="109972"/>
                </a:moveTo>
                <a:lnTo>
                  <a:pt x="109972" y="109972"/>
                </a:lnTo>
                <a:lnTo>
                  <a:pt x="109972" y="66538"/>
                </a:lnTo>
                <a:lnTo>
                  <a:pt x="59299" y="15865"/>
                </a:lnTo>
                <a:cubicBezTo>
                  <a:pt x="92518" y="0"/>
                  <a:pt x="132130" y="6796"/>
                  <a:pt x="158161" y="32827"/>
                </a:cubicBezTo>
                <a:cubicBezTo>
                  <a:pt x="184192" y="58858"/>
                  <a:pt x="190988" y="98470"/>
                  <a:pt x="175123" y="131689"/>
                </a:cubicBezTo>
                <a:lnTo>
                  <a:pt x="261991" y="218557"/>
                </a:lnTo>
                <a:cubicBezTo>
                  <a:pt x="273985" y="230551"/>
                  <a:pt x="273985" y="249997"/>
                  <a:pt x="261991" y="261991"/>
                </a:cubicBezTo>
                <a:cubicBezTo>
                  <a:pt x="249997" y="273985"/>
                  <a:pt x="230551" y="273985"/>
                  <a:pt x="218557" y="261991"/>
                </a:cubicBezTo>
                <a:lnTo>
                  <a:pt x="131689" y="175123"/>
                </a:lnTo>
                <a:cubicBezTo>
                  <a:pt x="98470" y="190988"/>
                  <a:pt x="58858" y="184192"/>
                  <a:pt x="32827" y="158161"/>
                </a:cubicBezTo>
                <a:cubicBezTo>
                  <a:pt x="6796" y="132130"/>
                  <a:pt x="0" y="92518"/>
                  <a:pt x="15865" y="59299"/>
                </a:cubicBezTo>
                <a:lnTo>
                  <a:pt x="66538" y="109972"/>
                </a:lnTo>
              </a:path>
            </a:pathLst>
          </a:custGeom>
          <a:ln w="28956">
            <a:solidFill>
              <a:srgbClr val="1F5FBF"/>
            </a:solidFill>
            <a:prstDash val="solid"/>
          </a:ln>
        </p:spPr>
      </p:sp>
      <p:sp>
        <p:nvSpPr>
          <p:cNvPr id="7" name="sc:tools/steps/0/title"/>
          <p:cNvSpPr txBox="1"/>
          <p:nvPr/>
        </p:nvSpPr>
        <p:spPr>
          <a:xfrm>
            <a:off x="548640" y="3081528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Declare allowed tools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tools/steps/0/body"/>
          <p:cNvSpPr txBox="1"/>
          <p:nvPr/>
        </p:nvSpPr>
        <p:spPr>
          <a:xfrm>
            <a:off x="548640" y="3721608"/>
            <a:ext cx="2499284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each operation with a name, purpose, and typed input schema.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3413684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8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373804" y="2071116"/>
            <a:ext cx="1813484" cy="0"/>
          </a:xfrm>
          <a:prstGeom prst="line">
            <a:avLst/>
          </a:prstGeom>
          <a:noFill/>
          <a:ln w="12700">
            <a:solidFill>
              <a:srgbClr val="C9D2DE"/>
            </a:solidFill>
            <a:prstDash val="solid"/>
            <a:tailEnd type="triangle"/>
          </a:ln>
        </p:spPr>
      </p:sp>
      <p:sp>
        <p:nvSpPr>
          <p:cNvPr id="11" name="sc:tools/steps/1/icon"/>
          <p:cNvSpPr/>
          <p:nvPr/>
        </p:nvSpPr>
        <p:spPr>
          <a:xfrm>
            <a:off x="3457118" y="2609088"/>
            <a:ext cx="260604" cy="231648"/>
          </a:xfrm>
          <a:custGeom>
            <a:avLst/>
            <a:gdLst/>
            <a:ahLst/>
            <a:cxnLst/>
            <a:rect l="l" t="t" r="r" b="b"/>
            <a:pathLst>
              <a:path w="260604" h="231648">
                <a:moveTo>
                  <a:pt x="57912" y="57912"/>
                </a:moveTo>
                <a:lnTo>
                  <a:pt x="0" y="115824"/>
                </a:lnTo>
                <a:lnTo>
                  <a:pt x="57912" y="173736"/>
                </a:lnTo>
                <a:moveTo>
                  <a:pt x="202692" y="57912"/>
                </a:moveTo>
                <a:lnTo>
                  <a:pt x="260604" y="115824"/>
                </a:lnTo>
                <a:lnTo>
                  <a:pt x="202692" y="173736"/>
                </a:lnTo>
                <a:moveTo>
                  <a:pt x="159258" y="0"/>
                </a:moveTo>
                <a:lnTo>
                  <a:pt x="101346" y="231648"/>
                </a:lnTo>
              </a:path>
            </a:pathLst>
          </a:custGeom>
          <a:ln w="28956">
            <a:solidFill>
              <a:srgbClr val="1F5FBF"/>
            </a:solidFill>
            <a:prstDash val="solid"/>
          </a:ln>
        </p:spPr>
      </p:sp>
      <p:sp>
        <p:nvSpPr>
          <p:cNvPr id="12" name="sc:tools/steps/1/title"/>
          <p:cNvSpPr txBox="1"/>
          <p:nvPr/>
        </p:nvSpPr>
        <p:spPr>
          <a:xfrm>
            <a:off x="3413684" y="3081528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structured call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tools/steps/1/body"/>
          <p:cNvSpPr txBox="1"/>
          <p:nvPr/>
        </p:nvSpPr>
        <p:spPr>
          <a:xfrm>
            <a:off x="3413684" y="3721608"/>
            <a:ext cx="2499284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selects a tool and produces arguments that match the schema.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278728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8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238848" y="2071116"/>
            <a:ext cx="1813484" cy="0"/>
          </a:xfrm>
          <a:prstGeom prst="line">
            <a:avLst/>
          </a:prstGeom>
          <a:noFill/>
          <a:ln w="12700">
            <a:solidFill>
              <a:srgbClr val="C9D2DE"/>
            </a:solidFill>
            <a:prstDash val="solid"/>
            <a:tailEnd type="triangle"/>
          </a:ln>
        </p:spPr>
      </p:sp>
      <p:sp>
        <p:nvSpPr>
          <p:cNvPr id="16" name="sc:tools/steps/2/icon"/>
          <p:cNvSpPr/>
          <p:nvPr/>
        </p:nvSpPr>
        <p:spPr>
          <a:xfrm>
            <a:off x="6302623" y="2594610"/>
            <a:ext cx="282730" cy="260604"/>
          </a:xfrm>
          <a:custGeom>
            <a:avLst/>
            <a:gdLst/>
            <a:ahLst/>
            <a:cxnLst/>
            <a:rect l="l" t="t" r="r" b="b"/>
            <a:pathLst>
              <a:path w="282730" h="260604">
                <a:moveTo>
                  <a:pt x="142023" y="258374"/>
                </a:moveTo>
                <a:cubicBezTo>
                  <a:pt x="51325" y="230260"/>
                  <a:pt x="0" y="134536"/>
                  <a:pt x="26778" y="43434"/>
                </a:cubicBezTo>
                <a:cubicBezTo>
                  <a:pt x="71884" y="45498"/>
                  <a:pt x="116023" y="29920"/>
                  <a:pt x="149841" y="0"/>
                </a:cubicBezTo>
                <a:cubicBezTo>
                  <a:pt x="183659" y="29920"/>
                  <a:pt x="227797" y="45498"/>
                  <a:pt x="272904" y="43434"/>
                </a:cubicBezTo>
                <a:cubicBezTo>
                  <a:pt x="282730" y="76865"/>
                  <a:pt x="282276" y="112479"/>
                  <a:pt x="271601" y="145649"/>
                </a:cubicBezTo>
                <a:moveTo>
                  <a:pt x="193275" y="231648"/>
                </a:moveTo>
                <a:lnTo>
                  <a:pt x="222231" y="260604"/>
                </a:lnTo>
                <a:lnTo>
                  <a:pt x="280143" y="202692"/>
                </a:lnTo>
              </a:path>
            </a:pathLst>
          </a:custGeom>
          <a:ln w="28956">
            <a:solidFill>
              <a:srgbClr val="1F5FBF"/>
            </a:solidFill>
            <a:prstDash val="solid"/>
          </a:ln>
        </p:spPr>
      </p:sp>
      <p:sp>
        <p:nvSpPr>
          <p:cNvPr id="17" name="sc:tools/steps/2/title"/>
          <p:cNvSpPr txBox="1"/>
          <p:nvPr/>
        </p:nvSpPr>
        <p:spPr>
          <a:xfrm>
            <a:off x="6278728" y="3081528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 and execute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tools/steps/2/body"/>
          <p:cNvSpPr txBox="1"/>
          <p:nvPr/>
        </p:nvSpPr>
        <p:spPr>
          <a:xfrm>
            <a:off x="6278728" y="3721608"/>
            <a:ext cx="2499284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application checks authorization, policy, and inputs before acting.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9143771" y="1682496"/>
            <a:ext cx="1005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8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tools/steps/3/icon"/>
          <p:cNvSpPr/>
          <p:nvPr/>
        </p:nvSpPr>
        <p:spPr>
          <a:xfrm>
            <a:off x="9187205" y="2638044"/>
            <a:ext cx="260604" cy="173736"/>
          </a:xfrm>
          <a:custGeom>
            <a:avLst/>
            <a:gdLst/>
            <a:ahLst/>
            <a:cxnLst/>
            <a:rect l="l" t="t" r="r" b="b"/>
            <a:pathLst>
              <a:path w="260604" h="173736">
                <a:moveTo>
                  <a:pt x="101346" y="86868"/>
                </a:moveTo>
                <a:cubicBezTo>
                  <a:pt x="101346" y="102860"/>
                  <a:pt x="114310" y="115824"/>
                  <a:pt x="130302" y="115824"/>
                </a:cubicBezTo>
                <a:cubicBezTo>
                  <a:pt x="146294" y="115824"/>
                  <a:pt x="159258" y="102860"/>
                  <a:pt x="159258" y="86868"/>
                </a:cubicBezTo>
                <a:cubicBezTo>
                  <a:pt x="159258" y="70876"/>
                  <a:pt x="146294" y="57912"/>
                  <a:pt x="130302" y="57912"/>
                </a:cubicBezTo>
                <a:cubicBezTo>
                  <a:pt x="114310" y="57912"/>
                  <a:pt x="101346" y="70876"/>
                  <a:pt x="101346" y="86868"/>
                </a:cubicBezTo>
                <a:moveTo>
                  <a:pt x="260604" y="86868"/>
                </a:moveTo>
                <a:cubicBezTo>
                  <a:pt x="225857" y="144780"/>
                  <a:pt x="182423" y="173736"/>
                  <a:pt x="130302" y="173736"/>
                </a:cubicBezTo>
                <a:cubicBezTo>
                  <a:pt x="78181" y="173736"/>
                  <a:pt x="34747" y="144780"/>
                  <a:pt x="0" y="86868"/>
                </a:cubicBezTo>
                <a:cubicBezTo>
                  <a:pt x="34747" y="28956"/>
                  <a:pt x="78181" y="0"/>
                  <a:pt x="130302" y="0"/>
                </a:cubicBezTo>
                <a:cubicBezTo>
                  <a:pt x="182423" y="0"/>
                  <a:pt x="225857" y="28956"/>
                  <a:pt x="260604" y="86868"/>
                </a:cubicBezTo>
              </a:path>
            </a:pathLst>
          </a:custGeom>
          <a:ln w="28956">
            <a:solidFill>
              <a:srgbClr val="1F5FBF"/>
            </a:solidFill>
            <a:prstDash val="solid"/>
          </a:ln>
        </p:spPr>
      </p:sp>
      <p:sp>
        <p:nvSpPr>
          <p:cNvPr id="21" name="sc:tools/steps/3/title"/>
          <p:cNvSpPr txBox="1"/>
          <p:nvPr/>
        </p:nvSpPr>
        <p:spPr>
          <a:xfrm>
            <a:off x="9143771" y="3081528"/>
            <a:ext cx="24992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 the result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tools/steps/3/body"/>
          <p:cNvSpPr txBox="1"/>
          <p:nvPr/>
        </p:nvSpPr>
        <p:spPr>
          <a:xfrm>
            <a:off x="9143771" y="3721608"/>
            <a:ext cx="2499284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a bounded result to the model and log the action for review.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tool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platform.openai.com/docs/guides/function-calling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Function calling guide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www.nist.gov/itl/ai-risk-management-framewor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NIST — AI Risk Management Framework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8</a:t>
            </a:fld>
            <a:endParaRPr b="0" lang="en-US" kern="400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agent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568642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repeat plan–act–observe loops, with memory treated as managed state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agent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AGENTS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5" name="sc:agents/steps/0/title"/>
          <p:cNvSpPr txBox="1"/>
          <p:nvPr/>
        </p:nvSpPr>
        <p:spPr>
          <a:xfrm>
            <a:off x="713232" y="1682496"/>
            <a:ext cx="260078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agents/steps/0/icon"/>
          <p:cNvSpPr/>
          <p:nvPr/>
        </p:nvSpPr>
        <p:spPr>
          <a:xfrm>
            <a:off x="637794" y="2695194"/>
            <a:ext cx="260604" cy="260604"/>
          </a:xfrm>
          <a:custGeom>
            <a:avLst/>
            <a:gdLst/>
            <a:ahLst/>
            <a:cxnLst/>
            <a:rect l="l" t="t" r="r" b="b"/>
            <a:pathLst>
              <a:path w="260604" h="260604">
                <a:moveTo>
                  <a:pt x="0" y="231648"/>
                </a:moveTo>
                <a:cubicBezTo>
                  <a:pt x="0" y="247640"/>
                  <a:pt x="12964" y="260604"/>
                  <a:pt x="28956" y="260604"/>
                </a:cubicBezTo>
                <a:cubicBezTo>
                  <a:pt x="44948" y="260604"/>
                  <a:pt x="57912" y="247640"/>
                  <a:pt x="57912" y="231648"/>
                </a:cubicBezTo>
                <a:cubicBezTo>
                  <a:pt x="57912" y="215656"/>
                  <a:pt x="44948" y="202692"/>
                  <a:pt x="28956" y="202692"/>
                </a:cubicBezTo>
                <a:cubicBezTo>
                  <a:pt x="12964" y="202692"/>
                  <a:pt x="0" y="215656"/>
                  <a:pt x="0" y="231648"/>
                </a:cubicBezTo>
                <a:moveTo>
                  <a:pt x="231648" y="57912"/>
                </a:moveTo>
                <a:cubicBezTo>
                  <a:pt x="247640" y="57912"/>
                  <a:pt x="260604" y="44948"/>
                  <a:pt x="260604" y="28956"/>
                </a:cubicBezTo>
                <a:cubicBezTo>
                  <a:pt x="260604" y="12964"/>
                  <a:pt x="247640" y="0"/>
                  <a:pt x="231648" y="0"/>
                </a:cubicBezTo>
                <a:cubicBezTo>
                  <a:pt x="215656" y="0"/>
                  <a:pt x="202692" y="12964"/>
                  <a:pt x="202692" y="28956"/>
                </a:cubicBezTo>
                <a:cubicBezTo>
                  <a:pt x="202692" y="44948"/>
                  <a:pt x="215656" y="57912"/>
                  <a:pt x="231648" y="57912"/>
                </a:cubicBezTo>
                <a:moveTo>
                  <a:pt x="115824" y="231648"/>
                </a:moveTo>
                <a:lnTo>
                  <a:pt x="195453" y="231648"/>
                </a:lnTo>
                <a:cubicBezTo>
                  <a:pt x="223439" y="231648"/>
                  <a:pt x="246126" y="208961"/>
                  <a:pt x="246126" y="180975"/>
                </a:cubicBezTo>
                <a:cubicBezTo>
                  <a:pt x="246126" y="152989"/>
                  <a:pt x="223439" y="130302"/>
                  <a:pt x="195453" y="130302"/>
                </a:cubicBezTo>
                <a:lnTo>
                  <a:pt x="79629" y="130302"/>
                </a:lnTo>
                <a:cubicBezTo>
                  <a:pt x="51643" y="130302"/>
                  <a:pt x="28956" y="107615"/>
                  <a:pt x="28956" y="79629"/>
                </a:cubicBezTo>
                <a:cubicBezTo>
                  <a:pt x="28956" y="51643"/>
                  <a:pt x="51643" y="28956"/>
                  <a:pt x="79629" y="28956"/>
                </a:cubicBezTo>
                <a:lnTo>
                  <a:pt x="144780" y="28956"/>
                </a:ln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7" name="sc:agents/steps/0/body"/>
          <p:cNvSpPr txBox="1"/>
          <p:nvPr/>
        </p:nvSpPr>
        <p:spPr>
          <a:xfrm>
            <a:off x="594360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the goal, choose the next step, and define what success looks like.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281096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9" name="sc:agents/steps/1/title"/>
          <p:cNvSpPr txBox="1"/>
          <p:nvPr/>
        </p:nvSpPr>
        <p:spPr>
          <a:xfrm>
            <a:off x="3610280" y="1682496"/>
            <a:ext cx="243619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agents/steps/1/icon"/>
          <p:cNvSpPr/>
          <p:nvPr/>
        </p:nvSpPr>
        <p:spPr>
          <a:xfrm>
            <a:off x="3428162" y="2709672"/>
            <a:ext cx="188214" cy="231648"/>
          </a:xfrm>
          <a:custGeom>
            <a:avLst/>
            <a:gdLst/>
            <a:ahLst/>
            <a:cxnLst/>
            <a:rect l="l" t="t" r="r" b="b"/>
            <a:pathLst>
              <a:path w="188214" h="231648">
                <a:moveTo>
                  <a:pt x="0" y="0"/>
                </a:moveTo>
                <a:lnTo>
                  <a:pt x="0" y="231648"/>
                </a:lnTo>
                <a:lnTo>
                  <a:pt x="188214" y="115824"/>
                </a:lnTo>
                <a:lnTo>
                  <a:pt x="0" y="0"/>
                </a:ln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11" name="sc:agents/steps/1/body"/>
          <p:cNvSpPr txBox="1"/>
          <p:nvPr/>
        </p:nvSpPr>
        <p:spPr>
          <a:xfrm>
            <a:off x="3326816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a response or invoke an approved tool within explicit limits.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13552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3" name="sc:agents/steps/2/title"/>
          <p:cNvSpPr txBox="1"/>
          <p:nvPr/>
        </p:nvSpPr>
        <p:spPr>
          <a:xfrm>
            <a:off x="6342736" y="1682496"/>
            <a:ext cx="243619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agents/steps/2/icon"/>
          <p:cNvSpPr/>
          <p:nvPr/>
        </p:nvSpPr>
        <p:spPr>
          <a:xfrm>
            <a:off x="6102706" y="2738628"/>
            <a:ext cx="260604" cy="173736"/>
          </a:xfrm>
          <a:custGeom>
            <a:avLst/>
            <a:gdLst/>
            <a:ahLst/>
            <a:cxnLst/>
            <a:rect l="l" t="t" r="r" b="b"/>
            <a:pathLst>
              <a:path w="260604" h="173736">
                <a:moveTo>
                  <a:pt x="101346" y="86868"/>
                </a:moveTo>
                <a:cubicBezTo>
                  <a:pt x="101346" y="102860"/>
                  <a:pt x="114310" y="115824"/>
                  <a:pt x="130302" y="115824"/>
                </a:cubicBezTo>
                <a:cubicBezTo>
                  <a:pt x="146294" y="115824"/>
                  <a:pt x="159258" y="102860"/>
                  <a:pt x="159258" y="86868"/>
                </a:cubicBezTo>
                <a:cubicBezTo>
                  <a:pt x="159258" y="70876"/>
                  <a:pt x="146294" y="57912"/>
                  <a:pt x="130302" y="57912"/>
                </a:cubicBezTo>
                <a:cubicBezTo>
                  <a:pt x="114310" y="57912"/>
                  <a:pt x="101346" y="70876"/>
                  <a:pt x="101346" y="86868"/>
                </a:cubicBezTo>
                <a:moveTo>
                  <a:pt x="260604" y="86868"/>
                </a:moveTo>
                <a:cubicBezTo>
                  <a:pt x="225857" y="144780"/>
                  <a:pt x="182423" y="173736"/>
                  <a:pt x="130302" y="173736"/>
                </a:cubicBezTo>
                <a:cubicBezTo>
                  <a:pt x="78181" y="173736"/>
                  <a:pt x="34747" y="144780"/>
                  <a:pt x="0" y="86868"/>
                </a:cubicBezTo>
                <a:cubicBezTo>
                  <a:pt x="34747" y="28956"/>
                  <a:pt x="78181" y="0"/>
                  <a:pt x="130302" y="0"/>
                </a:cubicBezTo>
                <a:cubicBezTo>
                  <a:pt x="182423" y="0"/>
                  <a:pt x="225857" y="28956"/>
                  <a:pt x="260604" y="86868"/>
                </a:cubicBez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15" name="sc:agents/steps/2/body"/>
          <p:cNvSpPr txBox="1"/>
          <p:nvPr/>
        </p:nvSpPr>
        <p:spPr>
          <a:xfrm>
            <a:off x="6059272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tool result or user feedback and decide whether more work is needed.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746007" y="1682496"/>
            <a:ext cx="2897048" cy="713232"/>
          </a:xfrm>
          <a:custGeom>
            <a:avLst/>
            <a:gdLst/>
            <a:ahLst/>
            <a:cxnLst/>
            <a:rect l="l" t="t" r="r" b="b"/>
            <a:pathLst>
              <a:path w="2897048" h="713232">
                <a:moveTo>
                  <a:pt x="0" y="0"/>
                </a:moveTo>
                <a:lnTo>
                  <a:pt x="2677592" y="0"/>
                </a:lnTo>
                <a:lnTo>
                  <a:pt x="2897048" y="356616"/>
                </a:lnTo>
                <a:lnTo>
                  <a:pt x="2677592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7" name="sc:agents/steps/3/title"/>
          <p:cNvSpPr txBox="1"/>
          <p:nvPr/>
        </p:nvSpPr>
        <p:spPr>
          <a:xfrm>
            <a:off x="9075191" y="1682496"/>
            <a:ext cx="243619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 memory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agents/steps/3/icon"/>
          <p:cNvSpPr/>
          <p:nvPr/>
        </p:nvSpPr>
        <p:spPr>
          <a:xfrm>
            <a:off x="8849639" y="2695194"/>
            <a:ext cx="231648" cy="260604"/>
          </a:xfrm>
          <a:custGeom>
            <a:avLst/>
            <a:gdLst/>
            <a:ahLst/>
            <a:cxnLst/>
            <a:rect l="l" t="t" r="r" b="b"/>
            <a:pathLst>
              <a:path w="231648" h="260604">
                <a:moveTo>
                  <a:pt x="0" y="43434"/>
                </a:moveTo>
                <a:cubicBezTo>
                  <a:pt x="0" y="67422"/>
                  <a:pt x="51856" y="86868"/>
                  <a:pt x="115824" y="86868"/>
                </a:cubicBezTo>
                <a:cubicBezTo>
                  <a:pt x="179792" y="86868"/>
                  <a:pt x="231648" y="67422"/>
                  <a:pt x="231648" y="43434"/>
                </a:cubicBezTo>
                <a:cubicBezTo>
                  <a:pt x="231648" y="19446"/>
                  <a:pt x="179792" y="0"/>
                  <a:pt x="115824" y="0"/>
                </a:cubicBezTo>
                <a:cubicBezTo>
                  <a:pt x="51856" y="0"/>
                  <a:pt x="0" y="19446"/>
                  <a:pt x="0" y="43434"/>
                </a:cubicBezTo>
                <a:moveTo>
                  <a:pt x="0" y="43434"/>
                </a:moveTo>
                <a:lnTo>
                  <a:pt x="0" y="130302"/>
                </a:lnTo>
                <a:cubicBezTo>
                  <a:pt x="0" y="154290"/>
                  <a:pt x="51856" y="173736"/>
                  <a:pt x="115824" y="173736"/>
                </a:cubicBezTo>
                <a:cubicBezTo>
                  <a:pt x="179792" y="173736"/>
                  <a:pt x="231648" y="154290"/>
                  <a:pt x="231648" y="130302"/>
                </a:cubicBezTo>
                <a:lnTo>
                  <a:pt x="231648" y="43434"/>
                </a:lnTo>
                <a:moveTo>
                  <a:pt x="0" y="130302"/>
                </a:moveTo>
                <a:lnTo>
                  <a:pt x="0" y="217170"/>
                </a:lnTo>
                <a:cubicBezTo>
                  <a:pt x="0" y="241158"/>
                  <a:pt x="51856" y="260604"/>
                  <a:pt x="115824" y="260604"/>
                </a:cubicBezTo>
                <a:cubicBezTo>
                  <a:pt x="179792" y="260604"/>
                  <a:pt x="231648" y="241158"/>
                  <a:pt x="231648" y="217170"/>
                </a:cubicBezTo>
                <a:lnTo>
                  <a:pt x="231648" y="130302"/>
                </a:lnTo>
              </a:path>
            </a:pathLst>
          </a:custGeom>
          <a:ln w="28956">
            <a:solidFill>
              <a:srgbClr val="5B6B7F"/>
            </a:solidFill>
            <a:prstDash val="solid"/>
          </a:ln>
        </p:spPr>
      </p:sp>
      <p:sp>
        <p:nvSpPr>
          <p:cNvPr id="19" name="sc:agents/steps/3/body"/>
          <p:cNvSpPr txBox="1"/>
          <p:nvPr/>
        </p:nvSpPr>
        <p:spPr>
          <a:xfrm>
            <a:off x="8791727" y="3182112"/>
            <a:ext cx="2586152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only useful state; separate short-lived context from durable, governed records.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agent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anthropic.com/engineering/building-effective-agent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Anthropic — Building effective agents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www.nist.gov/itl/ai-risk-management-framewor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NIST — AI Risk Management Framework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9</a:t>
            </a:fld>
            <a:endParaRPr b="0" lang="en-US" kern="400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evals-guardrail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574992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and guardrails make quality, safety, and operational control testable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evals-guardrail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AND SAFETY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499284" cy="0"/>
          </a:xfrm>
          <a:custGeom>
            <a:avLst/>
            <a:gdLst/>
            <a:ahLst/>
            <a:cxnLst/>
            <a:rect l="0" t="0" r="r" b="b"/>
            <a:pathLst>
              <a:path w="2499284" h="0" fill="none">
                <a:moveTo>
                  <a:pt x="0" y="0"/>
                </a:moveTo>
                <a:lnTo>
                  <a:pt x="2499284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5" name="sc:evals-guardrails/points/0/icon"/>
          <p:cNvSpPr/>
          <p:nvPr/>
        </p:nvSpPr>
        <p:spPr>
          <a:xfrm>
            <a:off x="596646" y="2004822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6">
                <a:moveTo>
                  <a:pt x="128016" y="144018"/>
                </a:moveTo>
                <a:cubicBezTo>
                  <a:pt x="128016" y="152856"/>
                  <a:pt x="135180" y="160020"/>
                  <a:pt x="144018" y="160020"/>
                </a:cubicBezTo>
                <a:cubicBezTo>
                  <a:pt x="152856" y="160020"/>
                  <a:pt x="160020" y="152856"/>
                  <a:pt x="160020" y="144018"/>
                </a:cubicBezTo>
                <a:cubicBezTo>
                  <a:pt x="160020" y="135180"/>
                  <a:pt x="152856" y="128016"/>
                  <a:pt x="144018" y="128016"/>
                </a:cubicBezTo>
                <a:cubicBezTo>
                  <a:pt x="135180" y="128016"/>
                  <a:pt x="128016" y="135180"/>
                  <a:pt x="128016" y="144018"/>
                </a:cubicBezTo>
                <a:moveTo>
                  <a:pt x="64008" y="144018"/>
                </a:moveTo>
                <a:cubicBezTo>
                  <a:pt x="64008" y="188206"/>
                  <a:pt x="99830" y="224028"/>
                  <a:pt x="144018" y="224028"/>
                </a:cubicBezTo>
                <a:cubicBezTo>
                  <a:pt x="188206" y="224028"/>
                  <a:pt x="224028" y="188206"/>
                  <a:pt x="224028" y="144018"/>
                </a:cubicBezTo>
                <a:cubicBezTo>
                  <a:pt x="224028" y="99830"/>
                  <a:pt x="188206" y="64008"/>
                  <a:pt x="144018" y="64008"/>
                </a:cubicBezTo>
                <a:cubicBezTo>
                  <a:pt x="99830" y="64008"/>
                  <a:pt x="64008" y="99830"/>
                  <a:pt x="64008" y="144018"/>
                </a:cubicBezTo>
                <a:moveTo>
                  <a:pt x="0" y="144018"/>
                </a:moveTo>
                <a:cubicBezTo>
                  <a:pt x="0" y="223557"/>
                  <a:pt x="64479" y="288036"/>
                  <a:pt x="144018" y="288036"/>
                </a:cubicBezTo>
                <a:cubicBezTo>
                  <a:pt x="223557" y="288036"/>
                  <a:pt x="288036" y="223557"/>
                  <a:pt x="288036" y="144018"/>
                </a:cubicBezTo>
                <a:cubicBezTo>
                  <a:pt x="288036" y="64479"/>
                  <a:pt x="223557" y="0"/>
                  <a:pt x="144018" y="0"/>
                </a:cubicBezTo>
                <a:cubicBezTo>
                  <a:pt x="64479" y="0"/>
                  <a:pt x="0" y="64479"/>
                  <a:pt x="0" y="144018"/>
                </a:cubicBez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6" name="sc:evals-guardrails/points/0/heading"/>
          <p:cNvSpPr txBox="1"/>
          <p:nvPr/>
        </p:nvSpPr>
        <p:spPr>
          <a:xfrm>
            <a:off x="548640" y="2542032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success and failure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413684" y="1682496"/>
            <a:ext cx="2499284" cy="0"/>
          </a:xfrm>
          <a:custGeom>
            <a:avLst/>
            <a:gdLst/>
            <a:ahLst/>
            <a:cxnLst/>
            <a:rect l="0" t="0" r="r" b="b"/>
            <a:pathLst>
              <a:path w="2499284" h="0" fill="none">
                <a:moveTo>
                  <a:pt x="0" y="0"/>
                </a:moveTo>
                <a:lnTo>
                  <a:pt x="2499284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8" name="sc:evals-guardrails/points/1/icon"/>
          <p:cNvSpPr/>
          <p:nvPr/>
        </p:nvSpPr>
        <p:spPr>
          <a:xfrm>
            <a:off x="3493694" y="2004822"/>
            <a:ext cx="240030" cy="288040"/>
          </a:xfrm>
          <a:custGeom>
            <a:avLst/>
            <a:gdLst/>
            <a:ahLst/>
            <a:cxnLst/>
            <a:rect l="l" t="t" r="r" b="b"/>
            <a:pathLst>
              <a:path w="240030" h="288040">
                <a:moveTo>
                  <a:pt x="0" y="288036"/>
                </a:moveTo>
                <a:lnTo>
                  <a:pt x="224028" y="288036"/>
                </a:lnTo>
                <a:moveTo>
                  <a:pt x="16002" y="240030"/>
                </a:moveTo>
                <a:lnTo>
                  <a:pt x="48006" y="240030"/>
                </a:lnTo>
                <a:moveTo>
                  <a:pt x="32004" y="240030"/>
                </a:moveTo>
                <a:lnTo>
                  <a:pt x="32004" y="288036"/>
                </a:lnTo>
                <a:moveTo>
                  <a:pt x="64008" y="128016"/>
                </a:moveTo>
                <a:lnTo>
                  <a:pt x="112014" y="176022"/>
                </a:lnTo>
                <a:lnTo>
                  <a:pt x="208026" y="80010"/>
                </a:lnTo>
                <a:lnTo>
                  <a:pt x="160020" y="32004"/>
                </a:lnTo>
                <a:lnTo>
                  <a:pt x="64008" y="128016"/>
                </a:lnTo>
                <a:moveTo>
                  <a:pt x="88011" y="152019"/>
                </a:moveTo>
                <a:lnTo>
                  <a:pt x="64008" y="176022"/>
                </a:lnTo>
                <a:moveTo>
                  <a:pt x="192024" y="0"/>
                </a:moveTo>
                <a:lnTo>
                  <a:pt x="240030" y="48006"/>
                </a:lnTo>
                <a:moveTo>
                  <a:pt x="112014" y="288036"/>
                </a:moveTo>
                <a:cubicBezTo>
                  <a:pt x="152917" y="288040"/>
                  <a:pt x="189332" y="262129"/>
                  <a:pt x="202735" y="223483"/>
                </a:cubicBezTo>
                <a:cubicBezTo>
                  <a:pt x="216137" y="184838"/>
                  <a:pt x="203584" y="141945"/>
                  <a:pt x="171461" y="116623"/>
                </a:cubicBez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9" name="sc:evals-guardrails/points/1/heading"/>
          <p:cNvSpPr txBox="1"/>
          <p:nvPr/>
        </p:nvSpPr>
        <p:spPr>
          <a:xfrm>
            <a:off x="3413684" y="2542032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before release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78728" y="1682496"/>
            <a:ext cx="2499284" cy="0"/>
          </a:xfrm>
          <a:custGeom>
            <a:avLst/>
            <a:gdLst/>
            <a:ahLst/>
            <a:cxnLst/>
            <a:rect l="0" t="0" r="r" b="b"/>
            <a:pathLst>
              <a:path w="2499284" h="0" fill="none">
                <a:moveTo>
                  <a:pt x="0" y="0"/>
                </a:moveTo>
                <a:lnTo>
                  <a:pt x="2499284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11" name="sc:evals-guardrails/points/2/icon"/>
          <p:cNvSpPr/>
          <p:nvPr/>
        </p:nvSpPr>
        <p:spPr>
          <a:xfrm>
            <a:off x="6305138" y="2004822"/>
            <a:ext cx="312491" cy="288036"/>
          </a:xfrm>
          <a:custGeom>
            <a:avLst/>
            <a:gdLst/>
            <a:ahLst/>
            <a:cxnLst/>
            <a:rect l="l" t="t" r="r" b="b"/>
            <a:pathLst>
              <a:path w="312491" h="288036">
                <a:moveTo>
                  <a:pt x="156972" y="285572"/>
                </a:moveTo>
                <a:cubicBezTo>
                  <a:pt x="56727" y="254498"/>
                  <a:pt x="0" y="148697"/>
                  <a:pt x="29597" y="48006"/>
                </a:cubicBezTo>
                <a:cubicBezTo>
                  <a:pt x="79451" y="50287"/>
                  <a:pt x="128236" y="33069"/>
                  <a:pt x="165614" y="0"/>
                </a:cubicBezTo>
                <a:cubicBezTo>
                  <a:pt x="202991" y="33069"/>
                  <a:pt x="251776" y="50287"/>
                  <a:pt x="301631" y="48006"/>
                </a:cubicBezTo>
                <a:cubicBezTo>
                  <a:pt x="312491" y="84956"/>
                  <a:pt x="311989" y="124319"/>
                  <a:pt x="300190" y="160980"/>
                </a:cubicBezTo>
                <a:moveTo>
                  <a:pt x="213620" y="256032"/>
                </a:moveTo>
                <a:lnTo>
                  <a:pt x="245624" y="288036"/>
                </a:lnTo>
                <a:lnTo>
                  <a:pt x="309632" y="224028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12" name="sc:evals-guardrails/points/2/heading"/>
          <p:cNvSpPr txBox="1"/>
          <p:nvPr/>
        </p:nvSpPr>
        <p:spPr>
          <a:xfrm>
            <a:off x="6278728" y="2542032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 at run time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143771" y="1682496"/>
            <a:ext cx="2499284" cy="0"/>
          </a:xfrm>
          <a:custGeom>
            <a:avLst/>
            <a:gdLst/>
            <a:ahLst/>
            <a:cxnLst/>
            <a:rect l="0" t="0" r="r" b="b"/>
            <a:pathLst>
              <a:path w="2499284" h="0" fill="none">
                <a:moveTo>
                  <a:pt x="0" y="0"/>
                </a:moveTo>
                <a:lnTo>
                  <a:pt x="2499284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14" name="sc:evals-guardrails/points/3/icon"/>
          <p:cNvSpPr/>
          <p:nvPr/>
        </p:nvSpPr>
        <p:spPr>
          <a:xfrm>
            <a:off x="9223781" y="2004822"/>
            <a:ext cx="224028" cy="288036"/>
          </a:xfrm>
          <a:custGeom>
            <a:avLst/>
            <a:gdLst/>
            <a:ahLst/>
            <a:cxnLst/>
            <a:rect l="l" t="t" r="r" b="b"/>
            <a:pathLst>
              <a:path w="224028" h="288036">
                <a:moveTo>
                  <a:pt x="64008" y="32004"/>
                </a:moveTo>
                <a:lnTo>
                  <a:pt x="32004" y="32004"/>
                </a:lnTo>
                <a:cubicBezTo>
                  <a:pt x="14329" y="32004"/>
                  <a:pt x="0" y="46333"/>
                  <a:pt x="0" y="64008"/>
                </a:cubicBezTo>
                <a:lnTo>
                  <a:pt x="0" y="256032"/>
                </a:lnTo>
                <a:cubicBezTo>
                  <a:pt x="0" y="273707"/>
                  <a:pt x="14329" y="288036"/>
                  <a:pt x="32004" y="288036"/>
                </a:cubicBezTo>
                <a:lnTo>
                  <a:pt x="192024" y="288036"/>
                </a:lnTo>
                <a:cubicBezTo>
                  <a:pt x="209699" y="288036"/>
                  <a:pt x="224028" y="273707"/>
                  <a:pt x="224028" y="256032"/>
                </a:cubicBezTo>
                <a:lnTo>
                  <a:pt x="224028" y="64008"/>
                </a:lnTo>
                <a:cubicBezTo>
                  <a:pt x="224028" y="46333"/>
                  <a:pt x="209699" y="32004"/>
                  <a:pt x="192024" y="32004"/>
                </a:cubicBezTo>
                <a:lnTo>
                  <a:pt x="160020" y="32004"/>
                </a:lnTo>
                <a:moveTo>
                  <a:pt x="64008" y="32004"/>
                </a:moveTo>
                <a:cubicBezTo>
                  <a:pt x="64008" y="14329"/>
                  <a:pt x="78337" y="0"/>
                  <a:pt x="96012" y="0"/>
                </a:cubicBezTo>
                <a:lnTo>
                  <a:pt x="128016" y="0"/>
                </a:lnTo>
                <a:cubicBezTo>
                  <a:pt x="145691" y="0"/>
                  <a:pt x="160020" y="14329"/>
                  <a:pt x="160020" y="32004"/>
                </a:cubicBezTo>
                <a:cubicBezTo>
                  <a:pt x="160020" y="49679"/>
                  <a:pt x="145691" y="64008"/>
                  <a:pt x="128016" y="64008"/>
                </a:cubicBezTo>
                <a:lnTo>
                  <a:pt x="96012" y="64008"/>
                </a:lnTo>
                <a:cubicBezTo>
                  <a:pt x="78337" y="64008"/>
                  <a:pt x="64008" y="49679"/>
                  <a:pt x="64008" y="32004"/>
                </a:cubicBezTo>
                <a:moveTo>
                  <a:pt x="64008" y="224028"/>
                </a:moveTo>
                <a:lnTo>
                  <a:pt x="64008" y="144018"/>
                </a:lnTo>
                <a:moveTo>
                  <a:pt x="112014" y="224028"/>
                </a:moveTo>
                <a:lnTo>
                  <a:pt x="112014" y="208026"/>
                </a:lnTo>
                <a:moveTo>
                  <a:pt x="160020" y="224028"/>
                </a:moveTo>
                <a:lnTo>
                  <a:pt x="160020" y="176022"/>
                </a:lnTo>
              </a:path>
            </a:pathLst>
          </a:custGeom>
          <a:ln w="32004">
            <a:solidFill>
              <a:srgbClr val="1F5FBF"/>
            </a:solidFill>
            <a:prstDash val="solid"/>
          </a:ln>
        </p:spPr>
      </p:sp>
      <p:sp>
        <p:nvSpPr>
          <p:cNvPr id="15" name="sc:evals-guardrails/points/3/heading"/>
          <p:cNvSpPr txBox="1"/>
          <p:nvPr/>
        </p:nvSpPr>
        <p:spPr>
          <a:xfrm>
            <a:off x="9143771" y="2542032"/>
            <a:ext cx="24992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 in production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evals-guardrails/points/0/body"/>
          <p:cNvSpPr txBox="1"/>
          <p:nvPr/>
        </p:nvSpPr>
        <p:spPr>
          <a:xfrm>
            <a:off x="548640" y="3194304"/>
            <a:ext cx="2499284" cy="2877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representative tasks, expected outcomes, and unacceptable failure modes into an evaluation set.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evals-guardrails/points/1/body"/>
          <p:cNvSpPr txBox="1"/>
          <p:nvPr/>
        </p:nvSpPr>
        <p:spPr>
          <a:xfrm>
            <a:off x="3413684" y="3194304"/>
            <a:ext cx="2499284" cy="2877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quality, safety, and tool-use behavior against agreed acceptance criteria.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evals-guardrails/points/2/body"/>
          <p:cNvSpPr txBox="1"/>
          <p:nvPr/>
        </p:nvSpPr>
        <p:spPr>
          <a:xfrm>
            <a:off x="6278728" y="3194304"/>
            <a:ext cx="2499284" cy="2877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access controls, content policies, schemas, approvals, and human escalation.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evals-guardrails/points/3/body"/>
          <p:cNvSpPr txBox="1"/>
          <p:nvPr/>
        </p:nvSpPr>
        <p:spPr>
          <a:xfrm>
            <a:off x="9143771" y="3194304"/>
            <a:ext cx="2499284" cy="2877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outcomes, analyze failures, and refresh evaluations as the product and knowledge change.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evals-guardrail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platform.openai.com/docs/guides/eval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Evaluation best practices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www.nist.gov/itl/ai-risk-management-framewor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NIST — AI Risk Management Framework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10</a:t>
            </a:fld>
            <a:endParaRPr b="0" lang="en-US" kern="400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tradeoff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Capability, cost, and latency form a design trade-off to optimize deliberately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tradeoff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TRADE-OFFS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417320" y="2011680"/>
            <a:ext cx="3434449" cy="1801368"/>
          </a:xfrm>
          <a:prstGeom prst="rect">
            <a:avLst/>
          </a:prstGeom>
          <a:solidFill>
            <a:srgbClr val="F2F5F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851769" y="2011680"/>
            <a:ext cx="3434449" cy="1801368"/>
          </a:xfrm>
          <a:prstGeom prst="rect">
            <a:avLst/>
          </a:prstGeom>
          <a:solidFill>
            <a:srgbClr val="E3ECF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7320" y="3813048"/>
            <a:ext cx="3434449" cy="1801368"/>
          </a:xfrm>
          <a:prstGeom prst="rect">
            <a:avLst/>
          </a:prstGeom>
          <a:solidFill>
            <a:srgbClr val="F2F5F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51769" y="3813048"/>
            <a:ext cx="3434449" cy="1801368"/>
          </a:xfrm>
          <a:prstGeom prst="rect">
            <a:avLst/>
          </a:prstGeom>
          <a:solidFill>
            <a:srgbClr val="F2F5F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sc:tradeoffs/quadrants/0/name"/>
          <p:cNvSpPr txBox="1"/>
          <p:nvPr/>
        </p:nvSpPr>
        <p:spPr>
          <a:xfrm>
            <a:off x="1554480" y="2121408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CAPABILITY, LOW PRESSURE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tradeoffs/quadrants/0/note"/>
          <p:cNvSpPr txBox="1"/>
          <p:nvPr/>
        </p:nvSpPr>
        <p:spPr>
          <a:xfrm>
            <a:off x="1554480" y="2423160"/>
            <a:ext cx="3160129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best fit model; allow deeper reasoning and richer context.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tradeoffs/quadrants/1/name"/>
          <p:cNvSpPr txBox="1"/>
          <p:nvPr/>
        </p:nvSpPr>
        <p:spPr>
          <a:xfrm>
            <a:off x="4988929" y="2121408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CAPABILITY, HIGH PRESSURE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tradeoffs/quadrants/1/note"/>
          <p:cNvSpPr txBox="1"/>
          <p:nvPr/>
        </p:nvSpPr>
        <p:spPr>
          <a:xfrm>
            <a:off x="4988929" y="2423160"/>
            <a:ext cx="3160129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 selectively, cache reusable work, and keep agent loops bounded.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tradeoffs/quadrants/2/name"/>
          <p:cNvSpPr txBox="1"/>
          <p:nvPr/>
        </p:nvSpPr>
        <p:spPr>
          <a:xfrm>
            <a:off x="1554480" y="3922776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ROUTINE, LOW PRESSURE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tradeoffs/quadrants/2/note"/>
          <p:cNvSpPr txBox="1"/>
          <p:nvPr/>
        </p:nvSpPr>
        <p:spPr>
          <a:xfrm>
            <a:off x="1554480" y="4224528"/>
            <a:ext cx="3160129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simpler models and batch work where the experience permits.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tradeoffs/quadrants/3/name"/>
          <p:cNvSpPr txBox="1"/>
          <p:nvPr/>
        </p:nvSpPr>
        <p:spPr>
          <a:xfrm>
            <a:off x="4988929" y="3922776"/>
            <a:ext cx="316012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ROUTINE, HIGH PRESSURE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tradeoffs/quadrants/3/note"/>
          <p:cNvSpPr txBox="1"/>
          <p:nvPr/>
        </p:nvSpPr>
        <p:spPr>
          <a:xfrm>
            <a:off x="4988929" y="4224528"/>
            <a:ext cx="3160129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narrow tasks, compact context, and fast deterministic controls.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 flipV="1">
            <a:off x="1417320" y="1965960"/>
            <a:ext cx="0" cy="3648456"/>
          </a:xfrm>
          <a:prstGeom prst="line">
            <a:avLst/>
          </a:prstGeom>
          <a:noFill/>
          <a:ln w="15875">
            <a:solidFill>
              <a:srgbClr val="0B1F3A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1417320" y="5614416"/>
            <a:ext cx="6914619" cy="0"/>
          </a:xfrm>
          <a:prstGeom prst="line">
            <a:avLst/>
          </a:prstGeom>
          <a:noFill/>
          <a:ln w="15875">
            <a:solidFill>
              <a:srgbClr val="0B1F3A"/>
            </a:solidFill>
            <a:prstDash val="solid"/>
            <a:tailEnd type="triangle"/>
          </a:ln>
        </p:spPr>
      </p:sp>
      <p:sp>
        <p:nvSpPr>
          <p:cNvPr id="18" name="sc:tradeoffs/yAxis/label"/>
          <p:cNvSpPr txBox="1"/>
          <p:nvPr/>
        </p:nvSpPr>
        <p:spPr>
          <a:xfrm>
            <a:off x="548640" y="1682496"/>
            <a:ext cx="4303129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capability and judgment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tradeoffs/yAxis/high"/>
          <p:cNvSpPr txBox="1"/>
          <p:nvPr/>
        </p:nvSpPr>
        <p:spPr>
          <a:xfrm>
            <a:off x="548640" y="2011680"/>
            <a:ext cx="758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tradeoffs/yAxis/low"/>
          <p:cNvSpPr txBox="1"/>
          <p:nvPr/>
        </p:nvSpPr>
        <p:spPr>
          <a:xfrm>
            <a:off x="548640" y="5376672"/>
            <a:ext cx="758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c:tradeoffs/xAxis/low"/>
          <p:cNvSpPr txBox="1"/>
          <p:nvPr/>
        </p:nvSpPr>
        <p:spPr>
          <a:xfrm>
            <a:off x="1417320" y="56875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tradeoffs/xAxis/high"/>
          <p:cNvSpPr txBox="1"/>
          <p:nvPr/>
        </p:nvSpPr>
        <p:spPr>
          <a:xfrm>
            <a:off x="7006059" y="5687568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tradeoffs/xAxis/label"/>
          <p:cNvSpPr txBox="1"/>
          <p:nvPr/>
        </p:nvSpPr>
        <p:spPr>
          <a:xfrm>
            <a:off x="3022969" y="56875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and latency sensitivity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743419" y="1682496"/>
            <a:ext cx="2899637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25" name="Shape 23"/>
          <p:cNvSpPr/>
          <p:nvPr/>
        </p:nvSpPr>
        <p:spPr>
          <a:xfrm>
            <a:off x="8743419" y="1682496"/>
            <a:ext cx="54864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26" name="sc:tradeoffs/takeaway"/>
          <p:cNvSpPr txBox="1"/>
          <p:nvPr/>
        </p:nvSpPr>
        <p:spPr>
          <a:xfrm>
            <a:off x="9017739" y="1956816"/>
            <a:ext cx="2396717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a service-level target first; then choose a model, context strategy, and control loop to meet it.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tradeoff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platform.openai.com/docs/guides/latency-optimizatio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Latency optimization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platform.openai.com/docs/concepts/token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Tokens and tokenization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11</a:t>
            </a:fld>
            <a:endParaRPr b="0" lang="en-US" kern="400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next-step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short discovery sequence turns the vocabulary into an AI project charter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next-step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VOCABULARY TO CHARTER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11094415" cy="914400"/>
        </p:xfrm>
        <a:graphic>
          <a:graphicData uri="http://schemas.openxmlformats.org/drawingml/2006/table">
            <a:tbl>
              <a:tblPr/>
              <a:tblGrid>
                <a:gridCol w="7111805"/>
                <a:gridCol w="2275777"/>
                <a:gridCol w="1706833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step</a:t>
                      </a:r>
                      <a:endParaRPr lang="en-US" sz="13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</a:t>
                      </a:r>
                      <a:endParaRPr lang="en-US" sz="13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Due</a:t>
                      </a:r>
                      <a:endParaRPr lang="en-US" sz="13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Select a narrow user problem and define the decision or outcome it should improve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Business sponsor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Discovery start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Specify the context, trusted knowledge, tools, and permissions the system may use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 and engineering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Solution design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Define evaluation cases, failure thresholds, guardrails, and escalation paths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 and risk owner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Before pilot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Set quality, cost, and latency targets before choosing the production architecture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Technology lead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Before build</a:t>
                      </a:r>
                      <a:endParaRPr lang="en-US" sz="14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c:next-step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platform.openai.com/docs/guides/evals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Evaluation best practices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www.nist.gov/itl/ai-risk-management-framewor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NIST — AI Risk Management Framework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https://platform.openai.com/docs/guides/latency-optimizatio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Latency optimization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12</a:t>
            </a:fld>
            <a:endParaRPr b="0" lang="en-US" kern="40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Shared vocabulary turns AI ambition into sound project choices</dc:title>
  <dc:subject>Generated by SlideCraft 0.7.6</dc:subject>
  <dc:creator>SlideCraft</dc:creator>
  <cp:lastModifiedBy>SlideCraft</cp:lastModifiedBy>
  <cp:revision>1</cp:revision>
  <dcterms:created xsi:type="dcterms:W3CDTF">2026-01-01T00:00:00Z</dcterms:created>
  <dcterms:modified xsi:type="dcterms:W3CDTF">2026-01-01T00:00:00Z</dcterms:modified>
</cp:coreProperties>
</file>