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room and set expectations: this session covers ten concepts that will appear in every AI project conversation. The goal is not to make everyone an AI engineer but to ensure managers and engineers use the same words to mean the same things. Each slide introduces one concept and ties it to a concrete project decision. Expect questions; the vocabulary is new but the underlying logic is familiar.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this slide to earn the room's attention. The complication is the real hook: misaligned vocabulary is not a soft problem — it shows up as change-requests and cost overruns. The ten concepts we will cover are: tokens and context window, training vs inference, embeddings and RAG, fine-tuning vs prompting, hallucinations, function calling, agents, evaluation, guardrails, and cost and latency. Each one maps to a project decision the team will face.</a:t>
            </a:r>
            <a:endParaRPr lang="en-US" dirty="0"/>
          </a:p>
          <a:p>
            <a:endParaRPr lang="en-US" dirty="0"/>
          </a:p>
          <a:p>
            <a:r>
              <a:rPr lang="en-US" dirty="0"/>
              <a:t>[Sources]</a:t>
            </a:r>
            <a:endParaRPr lang="en-US" dirty="0"/>
          </a:p>
          <a:p>
            <a:r>
              <a:rPr lang="en-US" dirty="0"/>
              <a:t>- McKinsey Global Survey on AI 2024 — McKinsey — 2024 — https://www.mckinsey.com/capabilities/quantumblack/our-insights/state-of-ai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as the deck map. The four branches form a logical build: you must understand what the model is before you shape it, shape it before you extend it, and extend it before you ship it. Point to each branch and name the slides it covers so the audience can follow along. This also sets the expectation that every concept will end with a 'decision this drives' statement.</a:t>
            </a:r>
            <a:endParaRPr lang="en-US" dirty="0"/>
          </a:p>
          <a:p>
            <a:endParaRPr lang="en-US" dirty="0"/>
          </a:p>
          <a:p>
            <a:r>
              <a:rPr lang="en-US" dirty="0"/>
              <a:t>[Sources]</a:t>
            </a:r>
            <a:endParaRPr lang="en-US" dirty="0"/>
          </a:p>
          <a:p>
            <a:r>
              <a:rPr lang="en-US" dirty="0"/>
              <a:t>- The Minto Pyramid Principle: Logic in Writing, Thinking and Problem Solving — Barbara Minto — 1987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Anchor this with a physical analogy: the context window is a whiteboard in the room — the model can only reason about what is written on it right now, not what is in a filing cabinet. Everything the model will use in this request must fit on that whiteboard. The practical implication: long contracts, large codebases or big datasets cannot be handed to the model wholesale. The data pipeline must be designed around the window size. Source: OpenAI platform docs, Anthropic docs for vendor-specific window sizes.</a:t>
            </a:r>
            <a:endParaRPr lang="en-US" dirty="0"/>
          </a:p>
          <a:p>
            <a:endParaRPr lang="en-US" dirty="0"/>
          </a:p>
          <a:p>
            <a:r>
              <a:rPr lang="en-US" dirty="0"/>
              <a:t>[Sources]</a:t>
            </a:r>
            <a:endParaRPr lang="en-US" dirty="0"/>
          </a:p>
          <a:p>
            <a:r>
              <a:rPr lang="en-US" dirty="0"/>
              <a:t>- OpenAI platform documentation — models and pricing — OpenAI — 2024 — https://platform.openai.com/docs/models</a:t>
            </a:r>
            <a:endParaRPr lang="en-US" dirty="0"/>
          </a:p>
          <a:p>
            <a:r>
              <a:rPr lang="en-US" dirty="0"/>
              <a:t>- Anthropic Claude model documentation — Anthropic — 2024 — https://docs.anthropic.com/claude</a:t>
            </a:r>
            <a:endParaRPr lang="en-US" dirty="0"/>
          </a:p>
          <a:p>
            <a:r>
              <a:rPr lang="en-US" dirty="0"/>
              <a:t>- Google AI — Gemini and long context documentation — Google DeepMind — 2024 — https://ai.google.dev/models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neutralises the most common misconception: that the team will need to train a model on company data. Almost no first project requires this. The decision this drives is budget: model inference costs — tokens per request multiplied by volume — and do not confuse that with a training investment. Source: Stanford HAI AI Index 2024 for training scale; OpenAI and Anthropic pricing pages for inference billing model.</a:t>
            </a:r>
            <a:endParaRPr lang="en-US" dirty="0"/>
          </a:p>
          <a:p>
            <a:endParaRPr lang="en-US" dirty="0"/>
          </a:p>
          <a:p>
            <a:r>
              <a:rPr lang="en-US" dirty="0"/>
              <a:t>[Sources]</a:t>
            </a:r>
            <a:endParaRPr lang="en-US" dirty="0"/>
          </a:p>
          <a:p>
            <a:r>
              <a:rPr lang="en-US" dirty="0"/>
              <a:t>- OpenAI platform documentation — models and pricing — OpenAI — 2024 — https://platform.openai.com/docs/models</a:t>
            </a:r>
            <a:endParaRPr lang="en-US" dirty="0"/>
          </a:p>
          <a:p>
            <a:r>
              <a:rPr lang="en-US" dirty="0"/>
              <a:t>- Anthropic Claude model documentation — Anthropic — 2024 — https://docs.anthropic.com/claude</a:t>
            </a:r>
            <a:endParaRPr lang="en-US" dirty="0"/>
          </a:p>
          <a:p>
            <a:r>
              <a:rPr lang="en-US" dirty="0"/>
              <a:t>- Stanford HAI AI Index Report 2024 — Stanford HAI — 2024 — https://aiindex.stanford.edu/report/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RAG is the pattern that solves 'how do we use our internal documents without re-training?' Highlight step 4 as the insight: the model never stores your data — it reads it on each request from the context window. This means you can update documents without touching the model, and you can apply access controls at the retrieval layer. The practical decision this drives: do you have a document corpus, and what format is it in? RAG requires a chunking strategy, a refresh cadence and access control at retrieval. Source: Lewis et al. 2020 is the foundational RAG paper.</a:t>
            </a:r>
            <a:endParaRPr lang="en-US" dirty="0"/>
          </a:p>
          <a:p>
            <a:endParaRPr lang="en-US" dirty="0"/>
          </a:p>
          <a:p>
            <a:r>
              <a:rPr lang="en-US" dirty="0"/>
              <a:t>[Sources]</a:t>
            </a:r>
            <a:endParaRPr lang="en-US" dirty="0"/>
          </a:p>
          <a:p>
            <a:r>
              <a:rPr lang="en-US" dirty="0"/>
              <a:t>- Retrieval-Augmented Generation for Knowledge-Intensive NLP Tasks — Lewis et al., arXiv — 2020 — https://arxiv.org/abs/2005.11401</a:t>
            </a:r>
            <a:endParaRPr lang="en-US" dirty="0"/>
          </a:p>
          <a:p>
            <a:r>
              <a:rPr lang="en-US" dirty="0"/>
              <a:t>- OpenAI platform documentation — models and pricing — OpenAI — 2024 — https://platform.openai.com/docs/models</a:t>
            </a:r>
            <a:endParaRPr lang="en-US" dirty="0"/>
          </a:p>
          <a:p>
            <a:r>
              <a:rPr lang="en-US" dirty="0"/>
              <a:t>- Hugging Face fine-tuning and embeddings documentation — Hugging Face — 2024 — https://huggingface.co/docs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message is sequencing, not a permanent hierarchy. The audience often arrives expecting to fine-tune from day one because vendor marketing emphasises it. This slide reframes fine-tuning as a last resort after prompting and retrieval are exhausted. The practical gate for fine-tuning: you need hundreds of labelled examples, a stable task definition, and evidence that prompting has truly plateaued. Source: OpenAI and Anthropic official guides both recommend this sequence explicitly.</a:t>
            </a:r>
            <a:endParaRPr lang="en-US" dirty="0"/>
          </a:p>
          <a:p>
            <a:endParaRPr lang="en-US" dirty="0"/>
          </a:p>
          <a:p>
            <a:r>
              <a:rPr lang="en-US" dirty="0"/>
              <a:t>[Sources]</a:t>
            </a:r>
            <a:endParaRPr lang="en-US" dirty="0"/>
          </a:p>
          <a:p>
            <a:r>
              <a:rPr lang="en-US" dirty="0"/>
              <a:t>- OpenAI platform documentation — models and pricing — OpenAI — 2024 — https://platform.openai.com/docs/models</a:t>
            </a:r>
            <a:endParaRPr lang="en-US" dirty="0"/>
          </a:p>
          <a:p>
            <a:r>
              <a:rPr lang="en-US" dirty="0"/>
              <a:t>- Hugging Face fine-tuning and embeddings documentation — Hugging Face — 2024 — https://huggingface.co/docs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Hallucination is the concept that most worries managers and most surprises engineers the first time they see it. The frame here is product risk, not model failure: every product team ships with known defect rates; the question is how you measure and bound hallucination rates for this specific task. The mitigation list is ordered by effectiveness and cost: retrieval-grounding is free if you already have RAG; structured output is a small prompt change; the second-pass check is a deliberate cost decision. Source: OpenAI and Anthropic system cards acknowledge hallucination risk in their own documentation.</a:t>
            </a:r>
            <a:endParaRPr lang="en-US" dirty="0"/>
          </a:p>
          <a:p>
            <a:endParaRPr lang="en-US" dirty="0"/>
          </a:p>
          <a:p>
            <a:r>
              <a:rPr lang="en-US" dirty="0"/>
              <a:t>[Sources]</a:t>
            </a:r>
            <a:endParaRPr lang="en-US" dirty="0"/>
          </a:p>
          <a:p>
            <a:r>
              <a:rPr lang="en-US" dirty="0"/>
              <a:t>- OpenAI platform documentation — models and pricing — OpenAI — 2024 — https://platform.openai.com/docs/models</a:t>
            </a:r>
            <a:endParaRPr lang="en-US" dirty="0"/>
          </a:p>
          <a:p>
            <a:r>
              <a:rPr lang="en-US" dirty="0"/>
              <a:t>- Anthropic Claude model documentation — Anthropic — 2024 — https://docs.anthropic.com/claude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step 2 as the architectural shift: the model is making a decision about which tool to call and what arguments to pass. This is not the model executing code directly — your application retains control of execution. The practical decision this drives: which internal APIs or data sources will you expose as tools? Each tool needs authentication, authorisation, rate limiting and an audit log. Start with read-only tools; add write tools only after the loop is validated. Source: OpenAI introduced function calling June 2023; Anthropic and Google followed with equivalent tool-use APIs.</a:t>
            </a:r>
            <a:endParaRPr lang="en-US" dirty="0"/>
          </a:p>
          <a:p>
            <a:endParaRPr lang="en-US" dirty="0"/>
          </a:p>
          <a:p>
            <a:r>
              <a:rPr lang="en-US" dirty="0"/>
              <a:t>[Sources]</a:t>
            </a:r>
            <a:endParaRPr lang="en-US" dirty="0"/>
          </a:p>
          <a:p>
            <a:r>
              <a:rPr lang="en-US" dirty="0"/>
              <a:t>- OpenAI platform documentation — models and pricing — OpenAI — 2024 — https://platform.openai.com/docs/models</a:t>
            </a:r>
            <a:endParaRPr lang="en-US" dirty="0"/>
          </a:p>
          <a:p>
            <a:r>
              <a:rPr lang="en-US" dirty="0"/>
              <a:t>- Anthropic Claude model documentation — Anthropic — 2024 — https://docs.anthropic.com/claude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ReAct pattern — reason, act, observe — is the standard framework for agent design and is cited in virtually all agent tutorials and research. Highlight step 4 as the design crux: the context window is the agent's short-term memory. When the context fills, the agent loses track of earlier steps unless you implement external memory (a database of past observations). The decisions this drives are: maximum steps before a human reviews, what memory store persists between sessions, and where human approval is required before an action executes. Source: Yao et al. 2022 coined ReAct.</a:t>
            </a:r>
            <a:endParaRPr lang="en-US" dirty="0"/>
          </a:p>
          <a:p>
            <a:endParaRPr lang="en-US" dirty="0"/>
          </a:p>
          <a:p>
            <a:r>
              <a:rPr lang="en-US" dirty="0"/>
              <a:t>[Sources]</a:t>
            </a:r>
            <a:endParaRPr lang="en-US" dirty="0"/>
          </a:p>
          <a:p>
            <a:r>
              <a:rPr lang="en-US" dirty="0"/>
              <a:t>- ReAct: Synergizing Reasoning and Acting in Language Models — Yao et al., arXiv — 2022 — https://arxiv.org/abs/2210.03629</a:t>
            </a:r>
            <a:endParaRPr lang="en-US" dirty="0"/>
          </a:p>
          <a:p>
            <a:r>
              <a:rPr lang="en-US" dirty="0"/>
              <a:t>- Anthropic Claude model documentation — Anthropic — 2024 — https://docs.anthropic.com/claude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often surprises engineering teams who assume that because the model 'feels right' during development it is ready to ship. The frozen test set is the acceptance criterion: the team agrees in advance on the pass threshold, and the system does not go live until it meets it. For managers, frame this as the equivalent of a UAT sign-off. The number of examples depends on the task — a narrow extraction task may need only 50; an open-ended Q&amp;A system may need hundreds. Source: Stanford AI Index 2024 cites evaluation gaps as a top barrier.</a:t>
            </a:r>
            <a:endParaRPr lang="en-US" dirty="0"/>
          </a:p>
          <a:p>
            <a:endParaRPr lang="en-US" dirty="0"/>
          </a:p>
          <a:p>
            <a:r>
              <a:rPr lang="en-US" dirty="0"/>
              <a:t>[Sources]</a:t>
            </a:r>
            <a:endParaRPr lang="en-US" dirty="0"/>
          </a:p>
          <a:p>
            <a:r>
              <a:rPr lang="en-US" dirty="0"/>
              <a:t>- Stanford HAI AI Index Report 2024 — Stanford HAI — 2024 — https://aiindex.stanford.edu/report/</a:t>
            </a:r>
            <a:endParaRPr lang="en-US" dirty="0"/>
          </a:p>
          <a:p>
            <a:r>
              <a:rPr lang="en-US" dirty="0"/>
              <a:t>- OpenAI platform documentation — models and pricing — OpenAI — 2024 — https://platform.openai.com/docs/models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three gates as a checklist, not a warning. Guardrails cover the safety and policy surface: prompt injection (OWASP LLM Top 10 #1, 2025), PII in outputs, content that violates your policy. Cost covers per-request economics and the cumulative monthly bill. Latency covers the user experience: what is an acceptable wait time, and what happens when the model is slow or unavailable. If the team can answer all three before launch, the feature is ready.</a:t>
            </a:r>
            <a:endParaRPr lang="en-US" dirty="0"/>
          </a:p>
          <a:p>
            <a:endParaRPr lang="en-US" dirty="0"/>
          </a:p>
          <a:p>
            <a:r>
              <a:rPr lang="en-US" dirty="0"/>
              <a:t>[Sources]</a:t>
            </a:r>
            <a:endParaRPr lang="en-US" dirty="0"/>
          </a:p>
          <a:p>
            <a:r>
              <a:rPr lang="en-US" dirty="0"/>
              <a:t>- OpenAI platform documentation — models and pricing — OpenAI — 2024 — https://platform.openai.com/docs/models</a:t>
            </a:r>
            <a:endParaRPr lang="en-US" dirty="0"/>
          </a:p>
          <a:p>
            <a:r>
              <a:rPr lang="en-US" dirty="0"/>
              <a:t>- Anthropic Claude model documentation — Anthropic — 2024 — https://docs.anthropic.com/claude</a:t>
            </a:r>
            <a:endParaRPr lang="en-US" dirty="0"/>
          </a:p>
          <a:p>
            <a:r>
              <a:rPr lang="en-US" dirty="0"/>
              <a:t>- McKinsey Global Survey on AI 2024 — McKinsey — 2024 — https://www.mckinsey.com/capabilities/quantumblack/our-insights/state-of-ai</a:t>
            </a:r>
            <a:endParaRPr lang="en-US" dirty="0"/>
          </a:p>
          <a:p>
            <a:r>
              <a:rPr lang="en-US" dirty="0"/>
              <a:t>- OWASP LLM Top 10 2025 — OWASP Foundation — 2025 — https://owasp.org/www-project-top-10-for-large-language-model-applications/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FFFFFF"/>
        </a:solidFill>
      </p:bgPr>
    </p:bg>
    <p:spTree>
      <p:nvGrpSpPr>
        <p:cNvPr id="1" name=""/>
        <p:cNvGrpSpPr/>
        <p:nvPr/>
      </p:nvGrpSpPr>
      <p:grpSpPr>
        <a:xfrm>
          <a:off x="0" y="0"/>
          <a:ext cx="0" cy="0"/>
          <a:chOff x="0" y="0"/>
          <a:chExt cx="0" cy="0"/>
        </a:xfrm>
      </p:grpSpPr>
      <p:pic>
        <p:nvPicPr>
          <p:cNvPr id="2" name="Image 0" descr="">
            <a:extLst xmlns:a="http://schemas.openxmlformats.org/drawingml/2006/main">
              <a:ext uri="{C183D7F6-B498-43B3-948B-1728B52AA6E4}">
                <adec:decorative xmlns:adec="http://schemas.microsoft.com/office/drawing/2017/decorative" val="1"/>
              </a:ext>
            </a:extLs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28655" y="6382512"/>
            <a:ext cx="914400" cy="182880"/>
          </a:xfrm>
          <a:prstGeom prst="rect">
            <a:avLst/>
          </a:prstGeom>
          <a:extLst>
            <a:ext uri="{C572A759-6A51-4108-AA02-DFA0A04FC94B}">
              <ma14:wrappingTextBoxFlag xmlns:ma14="http://schemas.microsoft.com/office/mac/drawingml/2011/main" val="0"/>
            </a:ext>
          </a:extLst>
        </p:spPr>
        <p:txBody>
          <a:bodyPr lIns="0" tIns="0" rIns="0" bIns="0"/>
          <a:lstStyle>
            <a:lvl1pPr>
              <a:defRPr sz="850">
                <a:solidFill>
                  <a:srgbClr val="5B6B7F"/>
                </a:solidFill>
                <a:latin typeface="Arial"/>
                <a:ea typeface="Arial"/>
                <a:cs typeface="Aria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vider">
    <p:bg>
      <p:bgPr>
        <a:solidFill>
          <a:srgbClr val="FFFFFF"/>
        </a:solidFill>
      </p:bgPr>
    </p:bg>
    <p:spTree>
      <p:nvGrpSpPr>
        <p:cNvPr id="1" name=""/>
        <p:cNvGrpSpPr/>
        <p:nvPr/>
      </p:nvGrpSpPr>
      <p:grpSpPr>
        <a:xfrm>
          <a:off x="0" y="0"/>
          <a:ext cx="0" cy="0"/>
          <a:chOff x="0" y="0"/>
          <a:chExt cx="0" cy="0"/>
        </a:xfrm>
      </p:grpSpPr>
      <p:pic>
        <p:nvPicPr>
          <p:cNvPr id="2" name="Image 0" descr="">
            <a:extLst xmlns:a="http://schemas.openxmlformats.org/drawingml/2006/main">
              <a:ext uri="{C183D7F6-B498-43B3-948B-1728B52AA6E4}">
                <adec:decorative xmlns:adec="http://schemas.microsoft.com/office/drawing/2017/decorative" val="1"/>
              </a:ext>
            </a:extLst>
          </p:cNvPr>
          <p:cNvPicPr>
            <a:picLocks noChangeAspect="1"/>
          </p:cNvPicPr>
          <p:nvPr/>
        </p:nvPicPr>
        <p:blipFill>
          <a:blip r:embed="rId1"/>
          <a:stretch>
            <a:fillRect/>
          </a:stretch>
        </p:blipFill>
        <p:spPr>
          <a:xfrm>
            <a:off x="0" y="0"/>
            <a:ext cx="12191695" cy="6858000"/>
          </a:xfrm>
          <a:prstGeom prst="rect">
            <a:avLst/>
          </a:prstGeom>
        </p:spPr>
      </p:pic>
      <p:sp>
        <p:nvSpPr>
          <p:cNvPr id="25" name="Slide Number Placeholder 0"/>
          <p:cNvSpPr>
            <a:spLocks noGrp="1"/>
          </p:cNvSpPr>
          <p:nvPr>
            <p:ph type="sldNum" sz="quarter" idx="4294967295"/>
          </p:nvPr>
        </p:nvSpPr>
        <p:spPr>
          <a:xfrm>
            <a:off x="10728655" y="6382512"/>
            <a:ext cx="914400" cy="182880"/>
          </a:xfrm>
          <a:prstGeom prst="rect">
            <a:avLst/>
          </a:prstGeom>
          <a:extLst>
            <a:ext uri="{C572A759-6A51-4108-AA02-DFA0A04FC94B}">
              <ma14:wrappingTextBoxFlag xmlns:ma14="http://schemas.microsoft.com/office/mac/drawingml/2011/main" val="0"/>
            </a:ext>
          </a:extLst>
        </p:spPr>
        <p:txBody>
          <a:bodyPr lIns="0" tIns="0" rIns="0" bIns="0"/>
          <a:lstStyle>
            <a:lvl1pPr>
              <a:defRPr sz="850">
                <a:solidFill>
                  <a:srgbClr val="5B6B7F"/>
                </a:solidFill>
                <a:latin typeface="Arial"/>
                <a:ea typeface="Arial"/>
                <a:cs typeface="Aria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anvas">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28655" y="6382512"/>
            <a:ext cx="914400" cy="182880"/>
          </a:xfrm>
          <a:prstGeom prst="rect">
            <a:avLst/>
          </a:prstGeom>
          <a:extLst>
            <a:ext uri="{C572A759-6A51-4108-AA02-DFA0A04FC94B}">
              <ma14:wrappingTextBoxFlag xmlns:ma14="http://schemas.microsoft.com/office/mac/drawingml/2011/main" val="0"/>
            </a:ext>
          </a:extLst>
        </p:spPr>
        <p:txBody>
          <a:bodyPr lIns="0" tIns="0" rIns="0" bIns="0"/>
          <a:lstStyle>
            <a:lvl1pPr>
              <a:defRPr sz="850">
                <a:solidFill>
                  <a:srgbClr val="5B6B7F"/>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www.mckinsey.com/capabilities/quantumblack/our-insights/state-of-ai" TargetMode="External"/><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platform.openai.com/docs/models" TargetMode="External"/><Relationship Id="rId2" Type="http://schemas.openxmlformats.org/officeDocument/2006/relationships/hyperlink" Target="https://docs.anthropic.com/claude" TargetMode="External"/><Relationship Id="rId3" Type="http://schemas.openxmlformats.org/officeDocument/2006/relationships/hyperlink" Target="https://ai.google.dev/models" TargetMode="External"/><Relationship Id="rId4" Type="http://schemas.openxmlformats.org/officeDocument/2006/relationships/slideLayout" Target="../slideLayouts/slideLayout3.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platform.openai.com/docs/models" TargetMode="External"/><Relationship Id="rId2" Type="http://schemas.openxmlformats.org/officeDocument/2006/relationships/hyperlink" Target="https://docs.anthropic.com/claude" TargetMode="External"/><Relationship Id="rId3" Type="http://schemas.openxmlformats.org/officeDocument/2006/relationships/hyperlink" Target="https://aiindex.stanford.edu/report/" TargetMode="External"/><Relationship Id="rId4" Type="http://schemas.openxmlformats.org/officeDocument/2006/relationships/slideLayout" Target="../slideLayouts/slideLayout3.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hyperlink" Target="https://arxiv.org/abs/2005.11401" TargetMode="External"/><Relationship Id="rId2" Type="http://schemas.openxmlformats.org/officeDocument/2006/relationships/hyperlink" Target="https://platform.openai.com/docs/models" TargetMode="External"/><Relationship Id="rId3" Type="http://schemas.openxmlformats.org/officeDocument/2006/relationships/hyperlink" Target="https://huggingface.co/docs" TargetMode="External"/><Relationship Id="rId4" Type="http://schemas.openxmlformats.org/officeDocument/2006/relationships/slideLayout" Target="../slideLayouts/slideLayout3.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platform.openai.com/docs/models" TargetMode="External"/><Relationship Id="rId2" Type="http://schemas.openxmlformats.org/officeDocument/2006/relationships/hyperlink" Target="https://huggingface.co/docs" TargetMode="External"/><Relationship Id="rId3" Type="http://schemas.openxmlformats.org/officeDocument/2006/relationships/slideLayout" Target="../slideLayouts/slideLayout3.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platform.openai.com/docs/models" TargetMode="External"/><Relationship Id="rId2" Type="http://schemas.openxmlformats.org/officeDocument/2006/relationships/hyperlink" Target="https://docs.anthropic.com/claude" TargetMode="External"/><Relationship Id="rId3" Type="http://schemas.openxmlformats.org/officeDocument/2006/relationships/slideLayout" Target="../slideLayouts/slideLayout3.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platform.openai.com/docs/models" TargetMode="External"/><Relationship Id="rId2" Type="http://schemas.openxmlformats.org/officeDocument/2006/relationships/hyperlink" Target="https://docs.anthropic.com/claude" TargetMode="External"/><Relationship Id="rId3" Type="http://schemas.openxmlformats.org/officeDocument/2006/relationships/slideLayout" Target="../slideLayouts/slideLayout3.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arxiv.org/abs/2210.03629" TargetMode="External"/><Relationship Id="rId2" Type="http://schemas.openxmlformats.org/officeDocument/2006/relationships/hyperlink" Target="https://docs.anthropic.com/claude" TargetMode="External"/><Relationship Id="rId3" Type="http://schemas.openxmlformats.org/officeDocument/2006/relationships/slideLayout" Target="../slideLayouts/slideLayout3.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aiindex.stanford.edu/report/" TargetMode="External"/><Relationship Id="rId2" Type="http://schemas.openxmlformats.org/officeDocument/2006/relationships/hyperlink" Target="https://platform.openai.com/docs/models" TargetMode="External"/><Relationship Id="rId3" Type="http://schemas.openxmlformats.org/officeDocument/2006/relationships/slideLayout" Target="../slideLayouts/slideLayout3.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platform.openai.com/docs/models" TargetMode="External"/><Relationship Id="rId2" Type="http://schemas.openxmlformats.org/officeDocument/2006/relationships/hyperlink" Target="https://docs.anthropic.com/claude" TargetMode="External"/><Relationship Id="rId3" Type="http://schemas.openxmlformats.org/officeDocument/2006/relationships/hyperlink" Target="https://www.mckinsey.com/capabilities/quantumblack/our-insights/state-of-ai" TargetMode="External"/><Relationship Id="rId4" Type="http://schemas.openxmlformats.org/officeDocument/2006/relationships/hyperlink" Target="https://owasp.org/www-project-top-10-for-large-language-model-applications/" TargetMode="External"/><Relationship Id="rId5" Type="http://schemas.openxmlformats.org/officeDocument/2006/relationships/slideLayout" Target="../slideLayouts/slideLayout3.xml"/><Relationship Id="rId6"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lideCraft Title sc:cover/title"/>
          <p:cNvSpPr>
            <a:spLocks xmlns:a="http://schemas.openxmlformats.org/drawingml/2006/main" noGrp="1"/>
          </p:cNvSpPr>
          <p:nvPr>
            <p:ph type="title"/>
          </p:nvPr>
        </p:nvSpPr>
        <p:spPr>
          <a:xfrm>
            <a:off x="822960" y="2011680"/>
            <a:ext cx="8046519" cy="2148840"/>
          </a:xfrm>
          <a:prstGeom prst="rect">
            <a:avLst/>
          </a:prstGeom>
          <a:noFill/>
          <a:ln/>
        </p:spPr>
        <p:txBody>
          <a:bodyPr wrap="square" lIns="0" tIns="0" rIns="0" bIns="0" rtlCol="0" anchor="t"/>
          <a:lstStyle/>
          <a:p>
            <a:pPr algn="l" indent="0" marL="0">
              <a:lnSpc>
                <a:spcPct val="90000"/>
              </a:lnSpc>
              <a:buNone/>
            </a:pPr>
            <a:r>
              <a:rPr lang="en-US" sz="4000" b="1" dirty="0" kern="400000">
                <a:solidFill>
                  <a:srgbClr val="0B1F3A"/>
                </a:solidFill>
                <a:latin typeface="Arial" pitchFamily="34" charset="0"/>
                <a:ea typeface="Arial" pitchFamily="34" charset="-122"/>
                <a:cs typeface="Arial" pitchFamily="34" charset="-120"/>
              </a:rPr>
              <a:t>Key concepts for LLMs and AI agents: the shared vocabulary your first project needs</a:t>
            </a:r>
            <a:endParaRPr lang="en-US" sz="4000" b="1" dirty="0" kern="400000">
              <a:solidFill>
                <a:srgbClr val="0B1F3A"/>
              </a:solidFill>
              <a:latin typeface="Arial" pitchFamily="34" charset="0"/>
              <a:ea typeface="Arial" pitchFamily="34" charset="-122"/>
              <a:cs typeface="Arial" pitchFamily="34" charset="-120"/>
            </a:endParaRPr>
          </a:p>
        </p:txBody>
      </p:sp>
      <p:sp>
        <p:nvSpPr>
          <p:cNvPr id="2" name="sc:cover/kicker"/>
          <p:cNvSpPr txBox="1"/>
          <p:nvPr/>
        </p:nvSpPr>
        <p:spPr>
          <a:xfrm>
            <a:off x="822960" y="1600200"/>
            <a:ext cx="8046519" cy="274320"/>
          </a:xfrm>
          <a:prstGeom prst="rect">
            <a:avLst/>
          </a:prstGeom>
          <a:noFill/>
          <a:ln/>
        </p:spPr>
        <p:txBody>
          <a:bodyPr wrap="square" lIns="0" tIns="0" rIns="0" bIns="0" rtlCol="0" anchor="t"/>
          <a:lstStyle/>
          <a:p>
            <a:pPr algn="l" indent="0" marL="0">
              <a:lnSpc>
                <a:spcPct val="100000"/>
              </a:lnSpc>
              <a:buNone/>
            </a:pPr>
            <a:r>
              <a:rPr lang="en-US" sz="1000" b="1" dirty="0" kern="400000">
                <a:solidFill>
                  <a:srgbClr val="1F5FBF"/>
                </a:solidFill>
                <a:latin typeface="Arial" pitchFamily="34" charset="0"/>
                <a:ea typeface="Arial" pitchFamily="34" charset="-122"/>
                <a:cs typeface="Arial" pitchFamily="34" charset="-120"/>
              </a:rPr>
              <a:t>PRE-KICKOFF ALIGNMENT · AI FUNDAMENTALS</a:t>
            </a:r>
            <a:endParaRPr lang="en-US" sz="1000" b="1" dirty="0" kern="400000">
              <a:solidFill>
                <a:srgbClr val="1F5FBF"/>
              </a:solidFill>
              <a:latin typeface="Arial" pitchFamily="34" charset="0"/>
              <a:ea typeface="Arial" pitchFamily="34" charset="-122"/>
              <a:cs typeface="Arial" pitchFamily="34" charset="-120"/>
            </a:endParaRPr>
          </a:p>
        </p:txBody>
      </p:sp>
      <p:sp>
        <p:nvSpPr>
          <p:cNvPr id="4" name="sc:cover/subtitle"/>
          <p:cNvSpPr txBox="1"/>
          <p:nvPr/>
        </p:nvSpPr>
        <p:spPr>
          <a:xfrm>
            <a:off x="822960" y="3931920"/>
            <a:ext cx="8046519" cy="822960"/>
          </a:xfrm>
          <a:prstGeom prst="rect">
            <a:avLst/>
          </a:prstGeom>
          <a:noFill/>
          <a:ln/>
        </p:spPr>
        <p:txBody>
          <a:bodyPr wrap="square" lIns="0" tIns="0" rIns="0" bIns="0" rtlCol="0" anchor="t"/>
          <a:lstStyle/>
          <a:p>
            <a:pPr algn="l" indent="0" marL="0">
              <a:lnSpc>
                <a:spcPct val="100000"/>
              </a:lnSpc>
              <a:buNone/>
            </a:pPr>
            <a:r>
              <a:rPr lang="en-US" sz="1600" dirty="0" kern="400000">
                <a:solidFill>
                  <a:srgbClr val="5B6B7F"/>
                </a:solidFill>
                <a:latin typeface="Arial" pitchFamily="34" charset="0"/>
                <a:ea typeface="Arial" pitchFamily="34" charset="-122"/>
                <a:cs typeface="Arial" pitchFamily="34" charset="-120"/>
              </a:rPr>
              <a:t>A one-hour session for mixed project teams before writing the first prompt or line of code</a:t>
            </a:r>
            <a:endParaRPr lang="en-US" sz="1600" dirty="0" kern="400000">
              <a:solidFill>
                <a:srgbClr val="5B6B7F"/>
              </a:solidFill>
              <a:latin typeface="Arial" pitchFamily="34" charset="0"/>
              <a:ea typeface="Arial" pitchFamily="34" charset="-122"/>
              <a:cs typeface="Arial" pitchFamily="34" charset="-120"/>
            </a:endParaRPr>
          </a:p>
        </p:txBody>
      </p:sp>
      <p:sp>
        <p:nvSpPr>
          <p:cNvPr id="5" name="Shape 3"/>
          <p:cNvSpPr/>
          <p:nvPr/>
        </p:nvSpPr>
        <p:spPr>
          <a:xfrm>
            <a:off x="822960" y="5715000"/>
            <a:ext cx="822960" cy="0"/>
          </a:xfrm>
          <a:custGeom>
            <a:avLst/>
            <a:gdLst/>
            <a:ahLst/>
            <a:cxnLst/>
            <a:rect l="0" t="0" r="r" b="b"/>
            <a:pathLst>
              <a:path w="822960" h="0" fill="none">
                <a:moveTo>
                  <a:pt x="0" y="0"/>
                </a:moveTo>
                <a:lnTo>
                  <a:pt x="822960" y="0"/>
                </a:lnTo>
              </a:path>
            </a:pathLst>
          </a:custGeom>
          <a:noFill/>
          <a:ln w="25400">
            <a:solidFill>
              <a:srgbClr val="1F5FBF"/>
            </a:solidFill>
            <a:prstDash val="solid"/>
          </a:ln>
        </p:spPr>
      </p:sp>
      <p:sp>
        <p:nvSpPr>
          <p:cNvPr id="6" name="sc:cover/presenter"/>
          <p:cNvSpPr txBox="1"/>
          <p:nvPr/>
        </p:nvSpPr>
        <p:spPr>
          <a:xfrm>
            <a:off x="822960" y="5833872"/>
            <a:ext cx="8046519" cy="274320"/>
          </a:xfrm>
          <a:prstGeom prst="rect">
            <a:avLst/>
          </a:prstGeom>
          <a:noFill/>
          <a:ln/>
        </p:spPr>
        <p:txBody>
          <a:bodyPr wrap="square" lIns="0" tIns="0" rIns="0" bIns="0" rtlCol="0" anchor="t"/>
          <a:lstStyle/>
          <a:p>
            <a:pPr algn="l"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Strategy &amp; Engineering   ·   October 2026</a:t>
            </a:r>
            <a:endParaRPr lang="en-US" sz="1000" dirty="0" kern="400000">
              <a:solidFill>
                <a:srgbClr val="5B6B7F"/>
              </a:solidFill>
              <a:latin typeface="Arial" pitchFamily="34" charset="0"/>
              <a:ea typeface="Arial" pitchFamily="34" charset="-122"/>
              <a:cs typeface="Arial" pitchFamily="34" charset="-12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SlideCraft Title sc:why-now/title"/>
          <p:cNvSpPr>
            <a:spLocks xmlns:a="http://schemas.openxmlformats.org/drawingml/2006/main" noGrp="1"/>
          </p:cNvSpPr>
          <p:nvPr>
            <p:ph type="title"/>
          </p:nvPr>
        </p:nvSpPr>
        <p:spPr>
          <a:xfrm>
            <a:off x="548640" y="640080"/>
            <a:ext cx="5853112" cy="896112"/>
          </a:xfrm>
          <a:prstGeom prst="rect">
            <a:avLst/>
          </a:prstGeom>
          <a:noFill/>
          <a:ln/>
        </p:spPr>
        <p:txBody>
          <a:bodyPr wrap="square" lIns="0" tIns="0" rIns="0" bIns="0" rtlCol="0" anchor="t"/>
          <a:lstStyle/>
          <a:p>
            <a:pPr algn="l" indent="0" marL="0">
              <a:lnSpc>
                <a:spcPct val="93333"/>
              </a:lnSpc>
              <a:buNone/>
            </a:pPr>
            <a:r>
              <a:rPr lang="en-US" sz="2400" b="1" dirty="0" kern="400000">
                <a:solidFill>
                  <a:srgbClr val="0B1F3A"/>
                </a:solidFill>
                <a:latin typeface="Arial" pitchFamily="34" charset="0"/>
                <a:ea typeface="Arial" pitchFamily="34" charset="-122"/>
                <a:cs typeface="Arial" pitchFamily="34" charset="-120"/>
              </a:rPr>
              <a:t>Agree on ten concepts before kickoff, or re-litigate them in change-requests later</a:t>
            </a:r>
            <a:endParaRPr lang="en-US" sz="2400" b="1" dirty="0" kern="400000">
              <a:solidFill>
                <a:srgbClr val="0B1F3A"/>
              </a:solidFill>
              <a:latin typeface="Arial" pitchFamily="34" charset="0"/>
              <a:ea typeface="Arial" pitchFamily="34" charset="-122"/>
              <a:cs typeface="Arial" pitchFamily="34" charset="-120"/>
            </a:endParaRPr>
          </a:p>
        </p:txBody>
      </p:sp>
      <p:sp>
        <p:nvSpPr>
          <p:cNvPr id="2" name="sc:why-now/tracker"/>
          <p:cNvSpPr txBox="1"/>
          <p:nvPr/>
        </p:nvSpPr>
        <p:spPr>
          <a:xfrm>
            <a:off x="548640" y="384048"/>
            <a:ext cx="11094415" cy="219456"/>
          </a:xfrm>
          <a:prstGeom prst="rect">
            <a:avLst/>
          </a:prstGeom>
          <a:noFill/>
          <a:ln/>
        </p:spPr>
        <p:txBody>
          <a:bodyPr wrap="square" lIns="0" tIns="0" rIns="0" bIns="0" rtlCol="0" anchor="t"/>
          <a:lstStyle/>
          <a:p>
            <a:pPr algn="l" indent="0" marL="0">
              <a:lnSpc>
                <a:spcPct val="100000"/>
              </a:lnSpc>
              <a:buNone/>
            </a:pPr>
            <a:r>
              <a:rPr lang="en-US" sz="1000" b="1" dirty="0" kern="400000">
                <a:solidFill>
                  <a:srgbClr val="1F5FBF"/>
                </a:solidFill>
                <a:latin typeface="Arial" pitchFamily="34" charset="0"/>
                <a:ea typeface="Arial" pitchFamily="34" charset="-122"/>
                <a:cs typeface="Arial" pitchFamily="34" charset="-120"/>
              </a:rPr>
              <a:t>FRAMING</a:t>
            </a:r>
            <a:endParaRPr lang="en-US" sz="1000" b="1" dirty="0" kern="400000">
              <a:solidFill>
                <a:srgbClr val="1F5FBF"/>
              </a:solidFill>
              <a:latin typeface="Arial" pitchFamily="34" charset="0"/>
              <a:ea typeface="Arial" pitchFamily="34" charset="-122"/>
              <a:cs typeface="Arial" pitchFamily="34" charset="-120"/>
            </a:endParaRPr>
          </a:p>
        </p:txBody>
      </p:sp>
      <p:sp>
        <p:nvSpPr>
          <p:cNvPr id="4" name="Text 2"/>
          <p:cNvSpPr txBox="1"/>
          <p:nvPr/>
        </p:nvSpPr>
        <p:spPr>
          <a:xfrm>
            <a:off x="548640" y="1828800"/>
            <a:ext cx="1803349" cy="274320"/>
          </a:xfrm>
          <a:prstGeom prst="rect">
            <a:avLst/>
          </a:prstGeom>
          <a:noFill/>
          <a:ln/>
        </p:spPr>
        <p:txBody>
          <a:bodyPr wrap="square" lIns="0" tIns="0" rIns="0" bIns="0" rtlCol="0" anchor="t"/>
          <a:lstStyle/>
          <a:p>
            <a:pPr algn="l" indent="0" marL="0">
              <a:lnSpc>
                <a:spcPct val="100000"/>
              </a:lnSpc>
              <a:buNone/>
            </a:pPr>
            <a:r>
              <a:rPr lang="en-US" sz="1000" b="1" dirty="0" kern="400000">
                <a:solidFill>
                  <a:srgbClr val="5B6B7F"/>
                </a:solidFill>
                <a:latin typeface="Arial" pitchFamily="34" charset="0"/>
                <a:ea typeface="Arial" pitchFamily="34" charset="-122"/>
                <a:cs typeface="Arial" pitchFamily="34" charset="-120"/>
              </a:rPr>
              <a:t>SITUATION</a:t>
            </a:r>
            <a:endParaRPr lang="en-US" sz="1000" b="1" dirty="0" kern="400000">
              <a:solidFill>
                <a:srgbClr val="5B6B7F"/>
              </a:solidFill>
              <a:latin typeface="Arial" pitchFamily="34" charset="0"/>
              <a:ea typeface="Arial" pitchFamily="34" charset="-122"/>
              <a:cs typeface="Arial" pitchFamily="34" charset="-120"/>
            </a:endParaRPr>
          </a:p>
        </p:txBody>
      </p:sp>
      <p:sp>
        <p:nvSpPr>
          <p:cNvPr id="5" name="sc:why-now/situation"/>
          <p:cNvSpPr txBox="1"/>
          <p:nvPr/>
        </p:nvSpPr>
        <p:spPr>
          <a:xfrm>
            <a:off x="2626309" y="1792224"/>
            <a:ext cx="9016746" cy="1210491"/>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Our team is preparing its first AI project. Managers own scope, risk and budget; engineers own the build. Both sides have read vendor material and feel ready.</a:t>
            </a:r>
            <a:endParaRPr lang="en-US" sz="1400" dirty="0" kern="400000">
              <a:solidFill>
                <a:srgbClr val="0B1F3A"/>
              </a:solidFill>
              <a:latin typeface="Arial" pitchFamily="34" charset="0"/>
              <a:ea typeface="Arial" pitchFamily="34" charset="-122"/>
              <a:cs typeface="Arial" pitchFamily="34" charset="-120"/>
            </a:endParaRPr>
          </a:p>
        </p:txBody>
      </p:sp>
      <p:sp>
        <p:nvSpPr>
          <p:cNvPr id="6" name="Shape 4"/>
          <p:cNvSpPr/>
          <p:nvPr/>
        </p:nvSpPr>
        <p:spPr>
          <a:xfrm>
            <a:off x="548640" y="3075867"/>
            <a:ext cx="11094415" cy="0"/>
          </a:xfrm>
          <a:custGeom>
            <a:avLst/>
            <a:gdLst/>
            <a:ahLst/>
            <a:cxnLst/>
            <a:rect l="0" t="0" r="r" b="b"/>
            <a:pathLst>
              <a:path w="11094415" h="0" fill="none">
                <a:moveTo>
                  <a:pt x="0" y="0"/>
                </a:moveTo>
                <a:lnTo>
                  <a:pt x="11094415" y="0"/>
                </a:lnTo>
              </a:path>
            </a:pathLst>
          </a:custGeom>
          <a:noFill/>
          <a:ln w="9525">
            <a:solidFill>
              <a:srgbClr val="C9D2DE"/>
            </a:solidFill>
            <a:prstDash val="solid"/>
          </a:ln>
        </p:spPr>
      </p:sp>
      <p:sp>
        <p:nvSpPr>
          <p:cNvPr id="7" name="Text 5"/>
          <p:cNvSpPr txBox="1"/>
          <p:nvPr/>
        </p:nvSpPr>
        <p:spPr>
          <a:xfrm>
            <a:off x="548640" y="3222171"/>
            <a:ext cx="1803349" cy="274320"/>
          </a:xfrm>
          <a:prstGeom prst="rect">
            <a:avLst/>
          </a:prstGeom>
          <a:noFill/>
          <a:ln/>
        </p:spPr>
        <p:txBody>
          <a:bodyPr wrap="square" lIns="0" tIns="0" rIns="0" bIns="0" rtlCol="0" anchor="t"/>
          <a:lstStyle/>
          <a:p>
            <a:pPr algn="l" indent="0" marL="0">
              <a:lnSpc>
                <a:spcPct val="100000"/>
              </a:lnSpc>
              <a:buNone/>
            </a:pPr>
            <a:r>
              <a:rPr lang="en-US" sz="1000" b="1" dirty="0" kern="400000">
                <a:solidFill>
                  <a:srgbClr val="5B6B7F"/>
                </a:solidFill>
                <a:latin typeface="Arial" pitchFamily="34" charset="0"/>
                <a:ea typeface="Arial" pitchFamily="34" charset="-122"/>
                <a:cs typeface="Arial" pitchFamily="34" charset="-120"/>
              </a:rPr>
              <a:t>COMPLICATION</a:t>
            </a:r>
            <a:endParaRPr lang="en-US" sz="1000" b="1" dirty="0" kern="400000">
              <a:solidFill>
                <a:srgbClr val="5B6B7F"/>
              </a:solidFill>
              <a:latin typeface="Arial" pitchFamily="34" charset="0"/>
              <a:ea typeface="Arial" pitchFamily="34" charset="-122"/>
              <a:cs typeface="Arial" pitchFamily="34" charset="-120"/>
            </a:endParaRPr>
          </a:p>
        </p:txBody>
      </p:sp>
      <p:sp>
        <p:nvSpPr>
          <p:cNvPr id="8" name="sc:why-now/complication"/>
          <p:cNvSpPr txBox="1"/>
          <p:nvPr/>
        </p:nvSpPr>
        <p:spPr>
          <a:xfrm>
            <a:off x="2626309" y="3185595"/>
            <a:ext cx="9016746" cy="1210491"/>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The same words mean different things across the table. 'Fine-tuning' is rarely the right first move; 'token' is a billing unit to one person and a model internal to another. These gaps become change-requests once the build starts.</a:t>
            </a:r>
            <a:endParaRPr lang="en-US" sz="1400" dirty="0" kern="400000">
              <a:solidFill>
                <a:srgbClr val="0B1F3A"/>
              </a:solidFill>
              <a:latin typeface="Arial" pitchFamily="34" charset="0"/>
              <a:ea typeface="Arial" pitchFamily="34" charset="-122"/>
              <a:cs typeface="Arial" pitchFamily="34" charset="-120"/>
            </a:endParaRPr>
          </a:p>
        </p:txBody>
      </p:sp>
      <p:sp>
        <p:nvSpPr>
          <p:cNvPr id="9" name="Shape 7"/>
          <p:cNvSpPr/>
          <p:nvPr/>
        </p:nvSpPr>
        <p:spPr>
          <a:xfrm>
            <a:off x="548640" y="4469239"/>
            <a:ext cx="11094415" cy="0"/>
          </a:xfrm>
          <a:custGeom>
            <a:avLst/>
            <a:gdLst/>
            <a:ahLst/>
            <a:cxnLst/>
            <a:rect l="0" t="0" r="r" b="b"/>
            <a:pathLst>
              <a:path w="11094415" h="0" fill="none">
                <a:moveTo>
                  <a:pt x="0" y="0"/>
                </a:moveTo>
                <a:lnTo>
                  <a:pt x="11094415" y="0"/>
                </a:lnTo>
              </a:path>
            </a:pathLst>
          </a:custGeom>
          <a:noFill/>
          <a:ln w="9525">
            <a:solidFill>
              <a:srgbClr val="C9D2DE"/>
            </a:solidFill>
            <a:prstDash val="solid"/>
          </a:ln>
        </p:spPr>
      </p:sp>
      <p:sp>
        <p:nvSpPr>
          <p:cNvPr id="10" name="Text 8"/>
          <p:cNvSpPr txBox="1"/>
          <p:nvPr/>
        </p:nvSpPr>
        <p:spPr>
          <a:xfrm>
            <a:off x="548640" y="4615543"/>
            <a:ext cx="1803349" cy="274320"/>
          </a:xfrm>
          <a:prstGeom prst="rect">
            <a:avLst/>
          </a:prstGeom>
          <a:noFill/>
          <a:ln/>
        </p:spPr>
        <p:txBody>
          <a:bodyPr wrap="square" lIns="0" tIns="0" rIns="0" bIns="0" rtlCol="0" anchor="t"/>
          <a:lstStyle/>
          <a:p>
            <a:pPr algn="l" indent="0" marL="0">
              <a:lnSpc>
                <a:spcPct val="100000"/>
              </a:lnSpc>
              <a:buNone/>
            </a:pPr>
            <a:r>
              <a:rPr lang="en-US" sz="1000" b="1" dirty="0" kern="400000">
                <a:solidFill>
                  <a:srgbClr val="1F5FBF"/>
                </a:solidFill>
                <a:latin typeface="Arial" pitchFamily="34" charset="0"/>
                <a:ea typeface="Arial" pitchFamily="34" charset="-122"/>
                <a:cs typeface="Arial" pitchFamily="34" charset="-120"/>
              </a:rPr>
              <a:t>RESOLUTION</a:t>
            </a:r>
            <a:endParaRPr lang="en-US" sz="1000" b="1" dirty="0" kern="400000">
              <a:solidFill>
                <a:srgbClr val="1F5FBF"/>
              </a:solidFill>
              <a:latin typeface="Arial" pitchFamily="34" charset="0"/>
              <a:ea typeface="Arial" pitchFamily="34" charset="-122"/>
              <a:cs typeface="Arial" pitchFamily="34" charset="-120"/>
            </a:endParaRPr>
          </a:p>
        </p:txBody>
      </p:sp>
      <p:sp>
        <p:nvSpPr>
          <p:cNvPr id="11" name="sc:why-now/resolution"/>
          <p:cNvSpPr txBox="1"/>
          <p:nvPr/>
        </p:nvSpPr>
        <p:spPr>
          <a:xfrm>
            <a:off x="2626309" y="4578967"/>
            <a:ext cx="9016746" cy="1419497"/>
          </a:xfrm>
          <a:prstGeom prst="rect">
            <a:avLst/>
          </a:prstGeom>
          <a:noFill/>
          <a:ln/>
        </p:spPr>
        <p:txBody>
          <a:bodyPr wrap="square" lIns="0" tIns="0" rIns="0" bIns="0" rtlCol="0" anchor="t"/>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Spend one hour now aligning on ten concepts — each tied to a project decision — so scope, cost and acceptance criteria rest on shared ground before a single line of code is written.</a:t>
            </a:r>
            <a:endParaRPr lang="en-US" sz="1500" b="1" dirty="0" kern="400000">
              <a:solidFill>
                <a:srgbClr val="0B1F3A"/>
              </a:solidFill>
              <a:latin typeface="Arial" pitchFamily="34" charset="0"/>
              <a:ea typeface="Arial" pitchFamily="34" charset="-122"/>
              <a:cs typeface="Arial" pitchFamily="34" charset="-120"/>
            </a:endParaRPr>
          </a:p>
        </p:txBody>
      </p:sp>
      <p:sp>
        <p:nvSpPr>
          <p:cNvPr id="12" name="sc:why-now/sources"/>
          <p:cNvSpPr txBox="1"/>
          <p:nvPr/>
        </p:nvSpPr>
        <p:spPr>
          <a:xfrm>
            <a:off x="548640" y="5961888"/>
            <a:ext cx="9997135" cy="292608"/>
          </a:xfrm>
          <a:prstGeom prst="rect">
            <a:avLst/>
          </a:prstGeom>
          <a:noFill/>
          <a:ln/>
        </p:spPr>
        <p:txBody>
          <a:bodyPr wrap="square" lIns="0" tIns="0" rIns="0" bIns="0" rtlCol="0" anchor="b"/>
          <a:lstStyle/>
          <a:p>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Source: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1" invalidUrl="" action="" tgtFrame="" tooltip="https://www.mckinsey.com/capabilities/quantumblack/our-insights/state-of-ai" history="1" highlightClick="0" endSnd="0">
                  <a:extLst>
                    <a:ext uri="{A12FA001-AC4F-418D-AE19-62706E023703}">
                      <ahyp:hlinkClr xmlns:ahyp="http://schemas.microsoft.com/office/drawing/2018/hyperlinkcolor" val="tx"/>
                    </a:ext>
                  </a:extLst>
                </a:hlinkClick>
              </a:rPr>
              <a:t>McKinsey Global Survey on AI 2024 (2024)</a:t>
            </a:r>
            <a:endParaRPr lang="en-US" sz="800" u="sng" dirty="0" kern="400000">
              <a:solidFill>
                <a:srgbClr val="5B6B7F"/>
              </a:solidFill>
              <a:latin typeface="Arial" pitchFamily="34" charset="0"/>
              <a:ea typeface="Arial" pitchFamily="34" charset="-122"/>
              <a:cs typeface="Arial" pitchFamily="34" charset="-120"/>
            </a:endParaRPr>
          </a:p>
        </p:txBody>
      </p:sp>
      <p:sp>
        <p:nvSpPr>
          <p:cNvPr id="25" name="Slide Number Placeholder 0"/>
          <p:cNvSpPr>
            <a:spLocks noGrp="1"/>
          </p:cNvSpPr>
          <p:nvPr>
            <p:ph type="sldNum" sz="quarter" idx="4294967295"/>
          </p:nvPr>
        </p:nvSpPr>
        <p:spPr>
          <a:xfrm>
            <a:off x="10728655" y="6382512"/>
            <a:ext cx="914400" cy="182880"/>
          </a:xfrm>
          <a:prstGeom prst="rect">
            <a:avLst/>
          </a:prstGeom>
          <a:extLst>
            <a:ext uri="{C572A759-6A51-4108-AA02-DFA0A04FC94B}">
              <ma14:wrappingTextBoxFlag xmlns:ma14="http://schemas.microsoft.com/office/mac/drawingml/2011/main" val="0"/>
            </a:ext>
          </a:extLst>
        </p:spPr>
        <p:txBody>
          <a:bodyPr lIns="0" tIns="0" rIns="0" bIns="0"/>
          <a:lstStyle>
            <a:lvl1pPr>
              <a:defRPr sz="850" kern="400000">
                <a:solidFill>
                  <a:srgbClr val="5B6B7F"/>
                </a:solidFill>
                <a:latin typeface="Arial"/>
                <a:ea typeface="Arial"/>
                <a:cs typeface="Arial"/>
              </a:defRPr>
            </a:lvl1pPr>
          </a:lstStyle>
          <a:p>
            <a:pPr algn="r"/>
            <a:fld id="{F7021451-1387-4CA6-816F-3879F97B5CBC}" type="slidenum">
              <a:rPr b="0" lang="en-US" kern="400000"/>
              <a:t>2</a:t>
            </a:fld>
            <a:endParaRPr b="0" lang="en-US" kern="400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SlideCraft Title sc:how-to-read/title"/>
          <p:cNvSpPr>
            <a:spLocks xmlns:a="http://schemas.openxmlformats.org/drawingml/2006/main" noGrp="1"/>
          </p:cNvSpPr>
          <p:nvPr>
            <p:ph type="title"/>
          </p:nvPr>
        </p:nvSpPr>
        <p:spPr>
          <a:xfrm>
            <a:off x="548640" y="640080"/>
            <a:ext cx="11094415" cy="896112"/>
          </a:xfrm>
          <a:prstGeom prst="rect">
            <a:avLst/>
          </a:prstGeom>
          <a:noFill/>
          <a:ln/>
        </p:spPr>
        <p:txBody>
          <a:bodyPr wrap="square" lIns="0" tIns="0" rIns="0" bIns="0" rtlCol="0" anchor="t"/>
          <a:lstStyle/>
          <a:p>
            <a:pPr algn="l" indent="0" marL="0">
              <a:lnSpc>
                <a:spcPct val="93333"/>
              </a:lnSpc>
              <a:buNone/>
            </a:pPr>
            <a:r>
              <a:rPr lang="en-US" sz="2400" b="1" dirty="0" kern="400000">
                <a:solidFill>
                  <a:srgbClr val="0B1F3A"/>
                </a:solidFill>
                <a:latin typeface="Arial" pitchFamily="34" charset="0"/>
                <a:ea typeface="Arial" pitchFamily="34" charset="-122"/>
                <a:cs typeface="Arial" pitchFamily="34" charset="-120"/>
              </a:rPr>
              <a:t>One concept per slide, each tied to the project decision it drives</a:t>
            </a:r>
            <a:endParaRPr lang="en-US" sz="2400" b="1" dirty="0" kern="400000">
              <a:solidFill>
                <a:srgbClr val="0B1F3A"/>
              </a:solidFill>
              <a:latin typeface="Arial" pitchFamily="34" charset="0"/>
              <a:ea typeface="Arial" pitchFamily="34" charset="-122"/>
              <a:cs typeface="Arial" pitchFamily="34" charset="-120"/>
            </a:endParaRPr>
          </a:p>
        </p:txBody>
      </p:sp>
      <p:sp>
        <p:nvSpPr>
          <p:cNvPr id="2" name="sc:how-to-read/tracker"/>
          <p:cNvSpPr txBox="1"/>
          <p:nvPr/>
        </p:nvSpPr>
        <p:spPr>
          <a:xfrm>
            <a:off x="548640" y="384048"/>
            <a:ext cx="11094415" cy="219456"/>
          </a:xfrm>
          <a:prstGeom prst="rect">
            <a:avLst/>
          </a:prstGeom>
          <a:noFill/>
          <a:ln/>
        </p:spPr>
        <p:txBody>
          <a:bodyPr wrap="square" lIns="0" tIns="0" rIns="0" bIns="0" rtlCol="0" anchor="t"/>
          <a:lstStyle/>
          <a:p>
            <a:pPr algn="l" indent="0" marL="0">
              <a:lnSpc>
                <a:spcPct val="100000"/>
              </a:lnSpc>
              <a:buNone/>
            </a:pPr>
            <a:r>
              <a:rPr lang="en-US" sz="1000" b="1" dirty="0" kern="400000">
                <a:solidFill>
                  <a:srgbClr val="1F5FBF"/>
                </a:solidFill>
                <a:latin typeface="Arial" pitchFamily="34" charset="0"/>
                <a:ea typeface="Arial" pitchFamily="34" charset="-122"/>
                <a:cs typeface="Arial" pitchFamily="34" charset="-120"/>
              </a:rPr>
              <a:t>FRAMING</a:t>
            </a:r>
            <a:endParaRPr lang="en-US" sz="1000" b="1" dirty="0" kern="400000">
              <a:solidFill>
                <a:srgbClr val="1F5FBF"/>
              </a:solidFill>
              <a:latin typeface="Arial" pitchFamily="34" charset="0"/>
              <a:ea typeface="Arial" pitchFamily="34" charset="-122"/>
              <a:cs typeface="Arial" pitchFamily="34" charset="-120"/>
            </a:endParaRPr>
          </a:p>
        </p:txBody>
      </p:sp>
      <p:sp>
        <p:nvSpPr>
          <p:cNvPr id="4" name="Text 2"/>
          <p:cNvSpPr txBox="1"/>
          <p:nvPr/>
        </p:nvSpPr>
        <p:spPr>
          <a:xfrm>
            <a:off x="548640" y="1810512"/>
            <a:ext cx="457200" cy="457200"/>
          </a:xfrm>
          <a:prstGeom prst="rect">
            <a:avLst/>
          </a:prstGeom>
          <a:noFill/>
          <a:ln/>
        </p:spPr>
        <p:txBody>
          <a:bodyPr wrap="square" lIns="0" tIns="0" rIns="0" bIns="0" rtlCol="0" anchor="t"/>
          <a:lstStyle/>
          <a:p>
            <a:pPr algn="l" indent="0" marL="0">
              <a:lnSpc>
                <a:spcPct val="100000"/>
              </a:lnSpc>
              <a:buNone/>
            </a:pPr>
            <a:r>
              <a:rPr lang="en-US" sz="2400" b="1" dirty="0" kern="400000">
                <a:solidFill>
                  <a:srgbClr val="1F5FBF"/>
                </a:solidFill>
                <a:latin typeface="Arial" pitchFamily="34" charset="0"/>
                <a:ea typeface="Arial" pitchFamily="34" charset="-122"/>
                <a:cs typeface="Arial" pitchFamily="34" charset="-120"/>
              </a:rPr>
              <a:t>1</a:t>
            </a:r>
            <a:endParaRPr lang="en-US" sz="2400" b="1" dirty="0" kern="400000">
              <a:solidFill>
                <a:srgbClr val="1F5FBF"/>
              </a:solidFill>
              <a:latin typeface="Arial" pitchFamily="34" charset="0"/>
              <a:ea typeface="Arial" pitchFamily="34" charset="-122"/>
              <a:cs typeface="Arial" pitchFamily="34" charset="-120"/>
            </a:endParaRPr>
          </a:p>
        </p:txBody>
      </p:sp>
      <p:sp>
        <p:nvSpPr>
          <p:cNvPr id="5" name="sc:how-to-read/messages/0/headline"/>
          <p:cNvSpPr txBox="1"/>
          <p:nvPr/>
        </p:nvSpPr>
        <p:spPr>
          <a:xfrm>
            <a:off x="1188720" y="1792224"/>
            <a:ext cx="4692361" cy="914400"/>
          </a:xfrm>
          <a:prstGeom prst="rect">
            <a:avLst/>
          </a:prstGeom>
          <a:noFill/>
          <a:ln/>
        </p:spPr>
        <p:txBody>
          <a:bodyPr wrap="square" lIns="0" tIns="0" rIns="0" bIns="0" rtlCol="0" anchor="t"/>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How an LLM works: tokens and training shape what the model holds and when costs land</a:t>
            </a:r>
            <a:endParaRPr lang="en-US" sz="1500" b="1" dirty="0" kern="400000">
              <a:solidFill>
                <a:srgbClr val="0B1F3A"/>
              </a:solidFill>
              <a:latin typeface="Arial" pitchFamily="34" charset="0"/>
              <a:ea typeface="Arial" pitchFamily="34" charset="-122"/>
              <a:cs typeface="Arial" pitchFamily="34" charset="-120"/>
            </a:endParaRPr>
          </a:p>
        </p:txBody>
      </p:sp>
      <p:sp>
        <p:nvSpPr>
          <p:cNvPr id="6" name="sc:how-to-read/messages/0/detail"/>
          <p:cNvSpPr txBox="1"/>
          <p:nvPr/>
        </p:nvSpPr>
        <p:spPr>
          <a:xfrm>
            <a:off x="6246841" y="1792224"/>
            <a:ext cx="5396215" cy="914400"/>
          </a:xfrm>
          <a:prstGeom prst="rect">
            <a:avLst/>
          </a:prstGeom>
          <a:noFill/>
          <a:ln/>
        </p:spPr>
        <p:txBody>
          <a:bodyPr wrap="square" lIns="0" tIns="0" rIns="0" bIns="0" rtlCol="0" anchor="t"/>
          <a:lstStyle/>
          <a:p>
            <a:pPr algn="l" indent="0" marL="0">
              <a:lnSpc>
                <a:spcPct val="100000"/>
              </a:lnSpc>
              <a:buNone/>
            </a:pPr>
            <a:r>
              <a:rPr lang="en-US" sz="1400" dirty="0" kern="400000">
                <a:solidFill>
                  <a:srgbClr val="5B6B7F"/>
                </a:solidFill>
                <a:latin typeface="Arial" pitchFamily="34" charset="0"/>
                <a:ea typeface="Arial" pitchFamily="34" charset="-122"/>
                <a:cs typeface="Arial" pitchFamily="34" charset="-120"/>
              </a:rPr>
              <a:t>Slides 4–5 cover the context window and training versus inference — the two facts that govern prompt design and per-request budgeting.</a:t>
            </a:r>
            <a:endParaRPr lang="en-US" sz="1400" dirty="0" kern="400000">
              <a:solidFill>
                <a:srgbClr val="5B6B7F"/>
              </a:solidFill>
              <a:latin typeface="Arial" pitchFamily="34" charset="0"/>
              <a:ea typeface="Arial" pitchFamily="34" charset="-122"/>
              <a:cs typeface="Arial" pitchFamily="34" charset="-120"/>
            </a:endParaRPr>
          </a:p>
        </p:txBody>
      </p:sp>
      <p:sp>
        <p:nvSpPr>
          <p:cNvPr id="7" name="Shape 5"/>
          <p:cNvSpPr/>
          <p:nvPr/>
        </p:nvSpPr>
        <p:spPr>
          <a:xfrm>
            <a:off x="548640" y="2779776"/>
            <a:ext cx="11094415" cy="0"/>
          </a:xfrm>
          <a:custGeom>
            <a:avLst/>
            <a:gdLst/>
            <a:ahLst/>
            <a:cxnLst/>
            <a:rect l="0" t="0" r="r" b="b"/>
            <a:pathLst>
              <a:path w="11094415" h="0" fill="none">
                <a:moveTo>
                  <a:pt x="0" y="0"/>
                </a:moveTo>
                <a:lnTo>
                  <a:pt x="11094415" y="0"/>
                </a:lnTo>
              </a:path>
            </a:pathLst>
          </a:custGeom>
          <a:noFill/>
          <a:ln w="9525">
            <a:solidFill>
              <a:srgbClr val="C9D2DE"/>
            </a:solidFill>
            <a:prstDash val="solid"/>
          </a:ln>
        </p:spPr>
      </p:sp>
      <p:sp>
        <p:nvSpPr>
          <p:cNvPr id="8" name="Text 6"/>
          <p:cNvSpPr txBox="1"/>
          <p:nvPr/>
        </p:nvSpPr>
        <p:spPr>
          <a:xfrm>
            <a:off x="548640" y="2907792"/>
            <a:ext cx="457200" cy="457200"/>
          </a:xfrm>
          <a:prstGeom prst="rect">
            <a:avLst/>
          </a:prstGeom>
          <a:noFill/>
          <a:ln/>
        </p:spPr>
        <p:txBody>
          <a:bodyPr wrap="square" lIns="0" tIns="0" rIns="0" bIns="0" rtlCol="0" anchor="t"/>
          <a:lstStyle/>
          <a:p>
            <a:pPr algn="l" indent="0" marL="0">
              <a:lnSpc>
                <a:spcPct val="100000"/>
              </a:lnSpc>
              <a:buNone/>
            </a:pPr>
            <a:r>
              <a:rPr lang="en-US" sz="2400" b="1" dirty="0" kern="400000">
                <a:solidFill>
                  <a:srgbClr val="1F5FBF"/>
                </a:solidFill>
                <a:latin typeface="Arial" pitchFamily="34" charset="0"/>
                <a:ea typeface="Arial" pitchFamily="34" charset="-122"/>
                <a:cs typeface="Arial" pitchFamily="34" charset="-120"/>
              </a:rPr>
              <a:t>2</a:t>
            </a:r>
            <a:endParaRPr lang="en-US" sz="2400" b="1" dirty="0" kern="400000">
              <a:solidFill>
                <a:srgbClr val="1F5FBF"/>
              </a:solidFill>
              <a:latin typeface="Arial" pitchFamily="34" charset="0"/>
              <a:ea typeface="Arial" pitchFamily="34" charset="-122"/>
              <a:cs typeface="Arial" pitchFamily="34" charset="-120"/>
            </a:endParaRPr>
          </a:p>
        </p:txBody>
      </p:sp>
      <p:sp>
        <p:nvSpPr>
          <p:cNvPr id="9" name="sc:how-to-read/messages/1/headline"/>
          <p:cNvSpPr txBox="1"/>
          <p:nvPr/>
        </p:nvSpPr>
        <p:spPr>
          <a:xfrm>
            <a:off x="1188720" y="2889504"/>
            <a:ext cx="4692361" cy="914400"/>
          </a:xfrm>
          <a:prstGeom prst="rect">
            <a:avLst/>
          </a:prstGeom>
          <a:noFill/>
          <a:ln/>
        </p:spPr>
        <p:txBody>
          <a:bodyPr wrap="square" lIns="0" tIns="0" rIns="0" bIns="0" rtlCol="0" anchor="t"/>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How you shape its behaviour: retrieval, prompting and hallucination controls are your levers</a:t>
            </a:r>
            <a:endParaRPr lang="en-US" sz="1500" b="1" dirty="0" kern="400000">
              <a:solidFill>
                <a:srgbClr val="0B1F3A"/>
              </a:solidFill>
              <a:latin typeface="Arial" pitchFamily="34" charset="0"/>
              <a:ea typeface="Arial" pitchFamily="34" charset="-122"/>
              <a:cs typeface="Arial" pitchFamily="34" charset="-120"/>
            </a:endParaRPr>
          </a:p>
        </p:txBody>
      </p:sp>
      <p:sp>
        <p:nvSpPr>
          <p:cNvPr id="10" name="sc:how-to-read/messages/1/detail"/>
          <p:cNvSpPr txBox="1"/>
          <p:nvPr/>
        </p:nvSpPr>
        <p:spPr>
          <a:xfrm>
            <a:off x="6246841" y="2889504"/>
            <a:ext cx="5396215" cy="914400"/>
          </a:xfrm>
          <a:prstGeom prst="rect">
            <a:avLst/>
          </a:prstGeom>
          <a:noFill/>
          <a:ln/>
        </p:spPr>
        <p:txBody>
          <a:bodyPr wrap="square" lIns="0" tIns="0" rIns="0" bIns="0" rtlCol="0" anchor="t"/>
          <a:lstStyle/>
          <a:p>
            <a:pPr algn="l" indent="0" marL="0">
              <a:lnSpc>
                <a:spcPct val="100000"/>
              </a:lnSpc>
              <a:buNone/>
            </a:pPr>
            <a:r>
              <a:rPr lang="en-US" sz="1400" dirty="0" kern="400000">
                <a:solidFill>
                  <a:srgbClr val="5B6B7F"/>
                </a:solidFill>
                <a:latin typeface="Arial" pitchFamily="34" charset="0"/>
                <a:ea typeface="Arial" pitchFamily="34" charset="-122"/>
                <a:cs typeface="Arial" pitchFamily="34" charset="-120"/>
              </a:rPr>
              <a:t>Slides 6–8 cover RAG, fine-tuning versus prompting, and hallucination mitigation — the decisions that determine data pipeline design and quality controls.</a:t>
            </a:r>
            <a:endParaRPr lang="en-US" sz="1400" dirty="0" kern="400000">
              <a:solidFill>
                <a:srgbClr val="5B6B7F"/>
              </a:solidFill>
              <a:latin typeface="Arial" pitchFamily="34" charset="0"/>
              <a:ea typeface="Arial" pitchFamily="34" charset="-122"/>
              <a:cs typeface="Arial" pitchFamily="34" charset="-120"/>
            </a:endParaRPr>
          </a:p>
        </p:txBody>
      </p:sp>
      <p:sp>
        <p:nvSpPr>
          <p:cNvPr id="11" name="Shape 9"/>
          <p:cNvSpPr/>
          <p:nvPr/>
        </p:nvSpPr>
        <p:spPr>
          <a:xfrm>
            <a:off x="548640" y="3877056"/>
            <a:ext cx="11094415" cy="0"/>
          </a:xfrm>
          <a:custGeom>
            <a:avLst/>
            <a:gdLst/>
            <a:ahLst/>
            <a:cxnLst/>
            <a:rect l="0" t="0" r="r" b="b"/>
            <a:pathLst>
              <a:path w="11094415" h="0" fill="none">
                <a:moveTo>
                  <a:pt x="0" y="0"/>
                </a:moveTo>
                <a:lnTo>
                  <a:pt x="11094415" y="0"/>
                </a:lnTo>
              </a:path>
            </a:pathLst>
          </a:custGeom>
          <a:noFill/>
          <a:ln w="9525">
            <a:solidFill>
              <a:srgbClr val="C9D2DE"/>
            </a:solidFill>
            <a:prstDash val="solid"/>
          </a:ln>
        </p:spPr>
      </p:sp>
      <p:sp>
        <p:nvSpPr>
          <p:cNvPr id="12" name="Text 10"/>
          <p:cNvSpPr txBox="1"/>
          <p:nvPr/>
        </p:nvSpPr>
        <p:spPr>
          <a:xfrm>
            <a:off x="548640" y="4005072"/>
            <a:ext cx="457200" cy="457200"/>
          </a:xfrm>
          <a:prstGeom prst="rect">
            <a:avLst/>
          </a:prstGeom>
          <a:noFill/>
          <a:ln/>
        </p:spPr>
        <p:txBody>
          <a:bodyPr wrap="square" lIns="0" tIns="0" rIns="0" bIns="0" rtlCol="0" anchor="t"/>
          <a:lstStyle/>
          <a:p>
            <a:pPr algn="l" indent="0" marL="0">
              <a:lnSpc>
                <a:spcPct val="100000"/>
              </a:lnSpc>
              <a:buNone/>
            </a:pPr>
            <a:r>
              <a:rPr lang="en-US" sz="2400" b="1" dirty="0" kern="400000">
                <a:solidFill>
                  <a:srgbClr val="1F5FBF"/>
                </a:solidFill>
                <a:latin typeface="Arial" pitchFamily="34" charset="0"/>
                <a:ea typeface="Arial" pitchFamily="34" charset="-122"/>
                <a:cs typeface="Arial" pitchFamily="34" charset="-120"/>
              </a:rPr>
              <a:t>3</a:t>
            </a:r>
            <a:endParaRPr lang="en-US" sz="2400" b="1" dirty="0" kern="400000">
              <a:solidFill>
                <a:srgbClr val="1F5FBF"/>
              </a:solidFill>
              <a:latin typeface="Arial" pitchFamily="34" charset="0"/>
              <a:ea typeface="Arial" pitchFamily="34" charset="-122"/>
              <a:cs typeface="Arial" pitchFamily="34" charset="-120"/>
            </a:endParaRPr>
          </a:p>
        </p:txBody>
      </p:sp>
      <p:sp>
        <p:nvSpPr>
          <p:cNvPr id="13" name="sc:how-to-read/messages/2/headline"/>
          <p:cNvSpPr txBox="1"/>
          <p:nvPr/>
        </p:nvSpPr>
        <p:spPr>
          <a:xfrm>
            <a:off x="1188720" y="3986784"/>
            <a:ext cx="4692361" cy="914400"/>
          </a:xfrm>
          <a:prstGeom prst="rect">
            <a:avLst/>
          </a:prstGeom>
          <a:noFill/>
          <a:ln/>
        </p:spPr>
        <p:txBody>
          <a:bodyPr wrap="square" lIns="0" tIns="0" rIns="0" bIns="0" rtlCol="0" anchor="t"/>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How you extend it into an agent: function calls and loops turn answers into actions</a:t>
            </a:r>
            <a:endParaRPr lang="en-US" sz="1500" b="1" dirty="0" kern="400000">
              <a:solidFill>
                <a:srgbClr val="0B1F3A"/>
              </a:solidFill>
              <a:latin typeface="Arial" pitchFamily="34" charset="0"/>
              <a:ea typeface="Arial" pitchFamily="34" charset="-122"/>
              <a:cs typeface="Arial" pitchFamily="34" charset="-120"/>
            </a:endParaRPr>
          </a:p>
        </p:txBody>
      </p:sp>
      <p:sp>
        <p:nvSpPr>
          <p:cNvPr id="14" name="sc:how-to-read/messages/2/detail"/>
          <p:cNvSpPr txBox="1"/>
          <p:nvPr/>
        </p:nvSpPr>
        <p:spPr>
          <a:xfrm>
            <a:off x="6246841" y="3986784"/>
            <a:ext cx="5396215" cy="914400"/>
          </a:xfrm>
          <a:prstGeom prst="rect">
            <a:avLst/>
          </a:prstGeom>
          <a:noFill/>
          <a:ln/>
        </p:spPr>
        <p:txBody>
          <a:bodyPr wrap="square" lIns="0" tIns="0" rIns="0" bIns="0" rtlCol="0" anchor="t"/>
          <a:lstStyle/>
          <a:p>
            <a:pPr algn="l" indent="0" marL="0">
              <a:lnSpc>
                <a:spcPct val="100000"/>
              </a:lnSpc>
              <a:buNone/>
            </a:pPr>
            <a:r>
              <a:rPr lang="en-US" sz="1400" dirty="0" kern="400000">
                <a:solidFill>
                  <a:srgbClr val="5B6B7F"/>
                </a:solidFill>
                <a:latin typeface="Arial" pitchFamily="34" charset="0"/>
                <a:ea typeface="Arial" pitchFamily="34" charset="-122"/>
                <a:cs typeface="Arial" pitchFamily="34" charset="-120"/>
              </a:rPr>
              <a:t>Slides 9–10 cover function calling and the agent plan-act-observe loop — the decisions that open your internal APIs and set automation boundaries.</a:t>
            </a:r>
            <a:endParaRPr lang="en-US" sz="1400" dirty="0" kern="400000">
              <a:solidFill>
                <a:srgbClr val="5B6B7F"/>
              </a:solidFill>
              <a:latin typeface="Arial" pitchFamily="34" charset="0"/>
              <a:ea typeface="Arial" pitchFamily="34" charset="-122"/>
              <a:cs typeface="Arial" pitchFamily="34" charset="-120"/>
            </a:endParaRPr>
          </a:p>
        </p:txBody>
      </p:sp>
      <p:sp>
        <p:nvSpPr>
          <p:cNvPr id="15" name="Shape 13"/>
          <p:cNvSpPr/>
          <p:nvPr/>
        </p:nvSpPr>
        <p:spPr>
          <a:xfrm>
            <a:off x="548640" y="4974336"/>
            <a:ext cx="11094415" cy="0"/>
          </a:xfrm>
          <a:custGeom>
            <a:avLst/>
            <a:gdLst/>
            <a:ahLst/>
            <a:cxnLst/>
            <a:rect l="0" t="0" r="r" b="b"/>
            <a:pathLst>
              <a:path w="11094415" h="0" fill="none">
                <a:moveTo>
                  <a:pt x="0" y="0"/>
                </a:moveTo>
                <a:lnTo>
                  <a:pt x="11094415" y="0"/>
                </a:lnTo>
              </a:path>
            </a:pathLst>
          </a:custGeom>
          <a:noFill/>
          <a:ln w="9525">
            <a:solidFill>
              <a:srgbClr val="C9D2DE"/>
            </a:solidFill>
            <a:prstDash val="solid"/>
          </a:ln>
        </p:spPr>
      </p:sp>
      <p:sp>
        <p:nvSpPr>
          <p:cNvPr id="16" name="Text 14"/>
          <p:cNvSpPr txBox="1"/>
          <p:nvPr/>
        </p:nvSpPr>
        <p:spPr>
          <a:xfrm>
            <a:off x="548640" y="5102352"/>
            <a:ext cx="457200" cy="457200"/>
          </a:xfrm>
          <a:prstGeom prst="rect">
            <a:avLst/>
          </a:prstGeom>
          <a:noFill/>
          <a:ln/>
        </p:spPr>
        <p:txBody>
          <a:bodyPr wrap="square" lIns="0" tIns="0" rIns="0" bIns="0" rtlCol="0" anchor="t"/>
          <a:lstStyle/>
          <a:p>
            <a:pPr algn="l" indent="0" marL="0">
              <a:lnSpc>
                <a:spcPct val="100000"/>
              </a:lnSpc>
              <a:buNone/>
            </a:pPr>
            <a:r>
              <a:rPr lang="en-US" sz="2400" b="1" dirty="0" kern="400000">
                <a:solidFill>
                  <a:srgbClr val="1F5FBF"/>
                </a:solidFill>
                <a:latin typeface="Arial" pitchFamily="34" charset="0"/>
                <a:ea typeface="Arial" pitchFamily="34" charset="-122"/>
                <a:cs typeface="Arial" pitchFamily="34" charset="-120"/>
              </a:rPr>
              <a:t>4</a:t>
            </a:r>
            <a:endParaRPr lang="en-US" sz="2400" b="1" dirty="0" kern="400000">
              <a:solidFill>
                <a:srgbClr val="1F5FBF"/>
              </a:solidFill>
              <a:latin typeface="Arial" pitchFamily="34" charset="0"/>
              <a:ea typeface="Arial" pitchFamily="34" charset="-122"/>
              <a:cs typeface="Arial" pitchFamily="34" charset="-120"/>
            </a:endParaRPr>
          </a:p>
        </p:txBody>
      </p:sp>
      <p:sp>
        <p:nvSpPr>
          <p:cNvPr id="17" name="sc:how-to-read/messages/3/headline"/>
          <p:cNvSpPr txBox="1"/>
          <p:nvPr/>
        </p:nvSpPr>
        <p:spPr>
          <a:xfrm>
            <a:off x="1188720" y="5084064"/>
            <a:ext cx="4692361" cy="914400"/>
          </a:xfrm>
          <a:prstGeom prst="rect">
            <a:avLst/>
          </a:prstGeom>
          <a:noFill/>
          <a:ln/>
        </p:spPr>
        <p:txBody>
          <a:bodyPr wrap="square" lIns="0" tIns="0" rIns="0" bIns="0" rtlCol="0" anchor="t"/>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How you ship it responsibly: evaluation, guardrails and economics decide what goes live</a:t>
            </a:r>
            <a:endParaRPr lang="en-US" sz="1500" b="1" dirty="0" kern="400000">
              <a:solidFill>
                <a:srgbClr val="0B1F3A"/>
              </a:solidFill>
              <a:latin typeface="Arial" pitchFamily="34" charset="0"/>
              <a:ea typeface="Arial" pitchFamily="34" charset="-122"/>
              <a:cs typeface="Arial" pitchFamily="34" charset="-120"/>
            </a:endParaRPr>
          </a:p>
        </p:txBody>
      </p:sp>
      <p:sp>
        <p:nvSpPr>
          <p:cNvPr id="18" name="sc:how-to-read/messages/3/detail"/>
          <p:cNvSpPr txBox="1"/>
          <p:nvPr/>
        </p:nvSpPr>
        <p:spPr>
          <a:xfrm>
            <a:off x="6246841" y="5084064"/>
            <a:ext cx="5396215" cy="914400"/>
          </a:xfrm>
          <a:prstGeom prst="rect">
            <a:avLst/>
          </a:prstGeom>
          <a:noFill/>
          <a:ln/>
        </p:spPr>
        <p:txBody>
          <a:bodyPr wrap="square" lIns="0" tIns="0" rIns="0" bIns="0" rtlCol="0" anchor="t"/>
          <a:lstStyle/>
          <a:p>
            <a:pPr algn="l" indent="0" marL="0">
              <a:lnSpc>
                <a:spcPct val="100000"/>
              </a:lnSpc>
              <a:buNone/>
            </a:pPr>
            <a:r>
              <a:rPr lang="en-US" sz="1400" dirty="0" kern="400000">
                <a:solidFill>
                  <a:srgbClr val="5B6B7F"/>
                </a:solidFill>
                <a:latin typeface="Arial" pitchFamily="34" charset="0"/>
                <a:ea typeface="Arial" pitchFamily="34" charset="-122"/>
                <a:cs typeface="Arial" pitchFamily="34" charset="-120"/>
              </a:rPr>
              <a:t>Slides 11–12 cover test-set evaluation, guardrails, cost and latency — the gate criteria every AI feature must clear before launch.</a:t>
            </a:r>
            <a:endParaRPr lang="en-US" sz="1400" dirty="0" kern="400000">
              <a:solidFill>
                <a:srgbClr val="5B6B7F"/>
              </a:solidFill>
              <a:latin typeface="Arial" pitchFamily="34" charset="0"/>
              <a:ea typeface="Arial" pitchFamily="34" charset="-122"/>
              <a:cs typeface="Arial" pitchFamily="34" charset="-120"/>
            </a:endParaRPr>
          </a:p>
        </p:txBody>
      </p:sp>
      <p:sp>
        <p:nvSpPr>
          <p:cNvPr id="19" name="sc:how-to-read/sources"/>
          <p:cNvSpPr txBox="1"/>
          <p:nvPr/>
        </p:nvSpPr>
        <p:spPr>
          <a:xfrm>
            <a:off x="548640" y="5961888"/>
            <a:ext cx="9997135" cy="292608"/>
          </a:xfrm>
          <a:prstGeom prst="rect">
            <a:avLst/>
          </a:prstGeom>
          <a:noFill/>
          <a:ln/>
        </p:spPr>
        <p:txBody>
          <a:bodyPr wrap="square" lIns="0" tIns="0" rIns="0" bIns="0" rtlCol="0" anchor="b"/>
          <a:lstStyle/>
          <a:p>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Source: </a:t>
            </a:r>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The Minto Pyramid Principle: Logic in Writing, Thinking and Problem Solving (1987)</a:t>
            </a:r>
            <a:endParaRPr lang="en-US" sz="800" dirty="0" kern="400000">
              <a:solidFill>
                <a:srgbClr val="5B6B7F"/>
              </a:solidFill>
              <a:latin typeface="Arial" pitchFamily="34" charset="0"/>
              <a:ea typeface="Arial" pitchFamily="34" charset="-122"/>
              <a:cs typeface="Arial" pitchFamily="34" charset="-120"/>
            </a:endParaRPr>
          </a:p>
        </p:txBody>
      </p:sp>
      <p:sp>
        <p:nvSpPr>
          <p:cNvPr id="25" name="Slide Number Placeholder 0"/>
          <p:cNvSpPr>
            <a:spLocks noGrp="1"/>
          </p:cNvSpPr>
          <p:nvPr>
            <p:ph type="sldNum" sz="quarter" idx="4294967295"/>
          </p:nvPr>
        </p:nvSpPr>
        <p:spPr>
          <a:xfrm>
            <a:off x="10728655" y="6382512"/>
            <a:ext cx="914400" cy="182880"/>
          </a:xfrm>
          <a:prstGeom prst="rect">
            <a:avLst/>
          </a:prstGeom>
          <a:extLst>
            <a:ext uri="{C572A759-6A51-4108-AA02-DFA0A04FC94B}">
              <ma14:wrappingTextBoxFlag xmlns:ma14="http://schemas.microsoft.com/office/mac/drawingml/2011/main" val="0"/>
            </a:ext>
          </a:extLst>
        </p:spPr>
        <p:txBody>
          <a:bodyPr lIns="0" tIns="0" rIns="0" bIns="0"/>
          <a:lstStyle>
            <a:lvl1pPr>
              <a:defRPr sz="850" kern="400000">
                <a:solidFill>
                  <a:srgbClr val="5B6B7F"/>
                </a:solidFill>
                <a:latin typeface="Arial"/>
                <a:ea typeface="Arial"/>
                <a:cs typeface="Arial"/>
              </a:defRPr>
            </a:lvl1pPr>
          </a:lstStyle>
          <a:p>
            <a:pPr algn="r"/>
            <a:fld id="{F7021451-1387-4CA6-816F-3879F97B5CBC}" type="slidenum">
              <a:rPr b="0" lang="en-US" kern="400000"/>
              <a:t>3</a:t>
            </a:fld>
            <a:endParaRPr b="0" lang="en-US" kern="400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SlideCraft Title sc:tokens-context/title"/>
          <p:cNvSpPr>
            <a:spLocks xmlns:a="http://schemas.openxmlformats.org/drawingml/2006/main" noGrp="1"/>
          </p:cNvSpPr>
          <p:nvPr>
            <p:ph type="title"/>
          </p:nvPr>
        </p:nvSpPr>
        <p:spPr>
          <a:xfrm>
            <a:off x="548640" y="640080"/>
            <a:ext cx="7405687" cy="896112"/>
          </a:xfrm>
          <a:prstGeom prst="rect">
            <a:avLst/>
          </a:prstGeom>
          <a:noFill/>
          <a:ln/>
        </p:spPr>
        <p:txBody>
          <a:bodyPr wrap="square" lIns="0" tIns="0" rIns="0" bIns="0" rtlCol="0" anchor="t"/>
          <a:lstStyle/>
          <a:p>
            <a:pPr algn="l" indent="0" marL="0">
              <a:lnSpc>
                <a:spcPct val="93333"/>
              </a:lnSpc>
              <a:buNone/>
            </a:pPr>
            <a:r>
              <a:rPr lang="en-US" sz="2400" b="1" dirty="0" kern="400000">
                <a:solidFill>
                  <a:srgbClr val="0B1F3A"/>
                </a:solidFill>
                <a:latin typeface="Arial" pitchFamily="34" charset="0"/>
                <a:ea typeface="Arial" pitchFamily="34" charset="-122"/>
                <a:cs typeface="Arial" pitchFamily="34" charset="-120"/>
              </a:rPr>
              <a:t>The context window caps what the model reads at once, so it caps your document and prompt design</a:t>
            </a:r>
            <a:endParaRPr lang="en-US" sz="2400" b="1" dirty="0" kern="400000">
              <a:solidFill>
                <a:srgbClr val="0B1F3A"/>
              </a:solidFill>
              <a:latin typeface="Arial" pitchFamily="34" charset="0"/>
              <a:ea typeface="Arial" pitchFamily="34" charset="-122"/>
              <a:cs typeface="Arial" pitchFamily="34" charset="-120"/>
            </a:endParaRPr>
          </a:p>
        </p:txBody>
      </p:sp>
      <p:sp>
        <p:nvSpPr>
          <p:cNvPr id="2" name="sc:tokens-context/tracker"/>
          <p:cNvSpPr txBox="1"/>
          <p:nvPr/>
        </p:nvSpPr>
        <p:spPr>
          <a:xfrm>
            <a:off x="548640" y="384048"/>
            <a:ext cx="11094415" cy="219456"/>
          </a:xfrm>
          <a:prstGeom prst="rect">
            <a:avLst/>
          </a:prstGeom>
          <a:noFill/>
          <a:ln/>
        </p:spPr>
        <p:txBody>
          <a:bodyPr wrap="square" lIns="0" tIns="0" rIns="0" bIns="0" rtlCol="0" anchor="t"/>
          <a:lstStyle/>
          <a:p>
            <a:pPr algn="l" indent="0" marL="0">
              <a:lnSpc>
                <a:spcPct val="100000"/>
              </a:lnSpc>
              <a:buNone/>
            </a:pPr>
            <a:r>
              <a:rPr lang="en-US" sz="1000" b="1" dirty="0" kern="400000">
                <a:solidFill>
                  <a:srgbClr val="1F5FBF"/>
                </a:solidFill>
                <a:latin typeface="Arial" pitchFamily="34" charset="0"/>
                <a:ea typeface="Arial" pitchFamily="34" charset="-122"/>
                <a:cs typeface="Arial" pitchFamily="34" charset="-120"/>
              </a:rPr>
              <a:t>HOW AN LLM WORKS</a:t>
            </a:r>
            <a:endParaRPr lang="en-US" sz="1000" b="1" dirty="0" kern="400000">
              <a:solidFill>
                <a:srgbClr val="1F5FBF"/>
              </a:solidFill>
              <a:latin typeface="Arial" pitchFamily="34" charset="0"/>
              <a:ea typeface="Arial" pitchFamily="34" charset="-122"/>
              <a:cs typeface="Arial" pitchFamily="34" charset="-120"/>
            </a:endParaRPr>
          </a:p>
        </p:txBody>
      </p:sp>
      <p:sp>
        <p:nvSpPr>
          <p:cNvPr id="4" name="Shape 2"/>
          <p:cNvSpPr/>
          <p:nvPr/>
        </p:nvSpPr>
        <p:spPr>
          <a:xfrm>
            <a:off x="548640" y="1682496"/>
            <a:ext cx="3362858" cy="0"/>
          </a:xfrm>
          <a:custGeom>
            <a:avLst/>
            <a:gdLst/>
            <a:ahLst/>
            <a:cxnLst/>
            <a:rect l="0" t="0" r="r" b="b"/>
            <a:pathLst>
              <a:path w="3362858" h="0" fill="none">
                <a:moveTo>
                  <a:pt x="0" y="0"/>
                </a:moveTo>
                <a:lnTo>
                  <a:pt x="3362858" y="0"/>
                </a:lnTo>
              </a:path>
            </a:pathLst>
          </a:custGeom>
          <a:noFill/>
          <a:ln w="31750">
            <a:solidFill>
              <a:srgbClr val="1F5FBF"/>
            </a:solidFill>
            <a:prstDash val="solid"/>
          </a:ln>
        </p:spPr>
      </p:sp>
      <p:sp>
        <p:nvSpPr>
          <p:cNvPr id="5" name="sc:tokens-context/points/0/metric"/>
          <p:cNvSpPr txBox="1"/>
          <p:nvPr/>
        </p:nvSpPr>
        <p:spPr>
          <a:xfrm>
            <a:off x="548640" y="1956816"/>
            <a:ext cx="3362858" cy="777240"/>
          </a:xfrm>
          <a:prstGeom prst="rect">
            <a:avLst/>
          </a:prstGeom>
          <a:noFill/>
          <a:ln/>
        </p:spPr>
        <p:txBody>
          <a:bodyPr wrap="square" lIns="0" tIns="0" rIns="0" bIns="0" rtlCol="0" anchor="t"/>
          <a:lstStyle/>
          <a:p>
            <a:pPr algn="l" indent="0" marL="0">
              <a:lnSpc>
                <a:spcPct val="83333"/>
              </a:lnSpc>
              <a:buNone/>
            </a:pPr>
            <a:r>
              <a:rPr lang="en-US" sz="4800" b="1" dirty="0" kern="400000">
                <a:solidFill>
                  <a:srgbClr val="1F5FBF"/>
                </a:solidFill>
                <a:latin typeface="Arial" pitchFamily="34" charset="0"/>
                <a:ea typeface="Arial" pitchFamily="34" charset="-122"/>
                <a:cs typeface="Arial" pitchFamily="34" charset="-120"/>
              </a:rPr>
              <a:t>~4 chars</a:t>
            </a:r>
            <a:endParaRPr lang="en-US" sz="4800" b="1" dirty="0" kern="400000">
              <a:solidFill>
                <a:srgbClr val="1F5FBF"/>
              </a:solidFill>
              <a:latin typeface="Arial" pitchFamily="34" charset="0"/>
              <a:ea typeface="Arial" pitchFamily="34" charset="-122"/>
              <a:cs typeface="Arial" pitchFamily="34" charset="-120"/>
            </a:endParaRPr>
          </a:p>
        </p:txBody>
      </p:sp>
      <p:sp>
        <p:nvSpPr>
          <p:cNvPr id="6" name="sc:tokens-context/points/0/heading"/>
          <p:cNvSpPr txBox="1"/>
          <p:nvPr/>
        </p:nvSpPr>
        <p:spPr>
          <a:xfrm>
            <a:off x="548640" y="2916936"/>
            <a:ext cx="3362858" cy="1188720"/>
          </a:xfrm>
          <a:prstGeom prst="rect">
            <a:avLst/>
          </a:prstGeom>
          <a:noFill/>
          <a:ln/>
        </p:spPr>
        <p:txBody>
          <a:bodyPr wrap="square" lIns="0" tIns="0" rIns="0" bIns="0" rtlCol="0" anchor="t"/>
          <a:lstStyle/>
          <a:p>
            <a:pPr algn="l" indent="0" marL="0">
              <a:lnSpc>
                <a:spcPct val="100000"/>
              </a:lnSpc>
              <a:buNone/>
            </a:pPr>
            <a:r>
              <a:rPr lang="en-US" sz="1800" b="1" dirty="0" kern="400000">
                <a:solidFill>
                  <a:srgbClr val="0B1F3A"/>
                </a:solidFill>
                <a:latin typeface="Arial" pitchFamily="34" charset="0"/>
                <a:ea typeface="Arial" pitchFamily="34" charset="-122"/>
                <a:cs typeface="Arial" pitchFamily="34" charset="-120"/>
              </a:rPr>
              <a:t>A token is roughly four characters of English text</a:t>
            </a:r>
            <a:endParaRPr lang="en-US" sz="1800" b="1" dirty="0" kern="400000">
              <a:solidFill>
                <a:srgbClr val="0B1F3A"/>
              </a:solidFill>
              <a:latin typeface="Arial" pitchFamily="34" charset="0"/>
              <a:ea typeface="Arial" pitchFamily="34" charset="-122"/>
              <a:cs typeface="Arial" pitchFamily="34" charset="-120"/>
            </a:endParaRPr>
          </a:p>
        </p:txBody>
      </p:sp>
      <p:sp>
        <p:nvSpPr>
          <p:cNvPr id="7" name="Shape 5"/>
          <p:cNvSpPr/>
          <p:nvPr/>
        </p:nvSpPr>
        <p:spPr>
          <a:xfrm>
            <a:off x="4414418" y="1682496"/>
            <a:ext cx="3362858" cy="0"/>
          </a:xfrm>
          <a:custGeom>
            <a:avLst/>
            <a:gdLst/>
            <a:ahLst/>
            <a:cxnLst/>
            <a:rect l="0" t="0" r="r" b="b"/>
            <a:pathLst>
              <a:path w="3362858" h="0" fill="none">
                <a:moveTo>
                  <a:pt x="0" y="0"/>
                </a:moveTo>
                <a:lnTo>
                  <a:pt x="3362858" y="0"/>
                </a:lnTo>
              </a:path>
            </a:pathLst>
          </a:custGeom>
          <a:noFill/>
          <a:ln w="31750">
            <a:solidFill>
              <a:srgbClr val="1F5FBF"/>
            </a:solidFill>
            <a:prstDash val="solid"/>
          </a:ln>
        </p:spPr>
      </p:sp>
      <p:sp>
        <p:nvSpPr>
          <p:cNvPr id="8" name="sc:tokens-context/points/1/metric"/>
          <p:cNvSpPr txBox="1"/>
          <p:nvPr/>
        </p:nvSpPr>
        <p:spPr>
          <a:xfrm>
            <a:off x="4414418" y="1956816"/>
            <a:ext cx="3362858" cy="777240"/>
          </a:xfrm>
          <a:prstGeom prst="rect">
            <a:avLst/>
          </a:prstGeom>
          <a:noFill/>
          <a:ln/>
        </p:spPr>
        <p:txBody>
          <a:bodyPr wrap="square" lIns="0" tIns="0" rIns="0" bIns="0" rtlCol="0" anchor="t"/>
          <a:lstStyle/>
          <a:p>
            <a:pPr algn="l" indent="0" marL="0">
              <a:lnSpc>
                <a:spcPct val="83333"/>
              </a:lnSpc>
              <a:buNone/>
            </a:pPr>
            <a:r>
              <a:rPr lang="en-US" sz="4800" b="1" dirty="0" kern="400000">
                <a:solidFill>
                  <a:srgbClr val="1F5FBF"/>
                </a:solidFill>
                <a:latin typeface="Arial" pitchFamily="34" charset="0"/>
                <a:ea typeface="Arial" pitchFamily="34" charset="-122"/>
                <a:cs typeface="Arial" pitchFamily="34" charset="-120"/>
              </a:rPr>
              <a:t>8K–1M</a:t>
            </a:r>
            <a:endParaRPr lang="en-US" sz="4800" b="1" dirty="0" kern="400000">
              <a:solidFill>
                <a:srgbClr val="1F5FBF"/>
              </a:solidFill>
              <a:latin typeface="Arial" pitchFamily="34" charset="0"/>
              <a:ea typeface="Arial" pitchFamily="34" charset="-122"/>
              <a:cs typeface="Arial" pitchFamily="34" charset="-120"/>
            </a:endParaRPr>
          </a:p>
        </p:txBody>
      </p:sp>
      <p:sp>
        <p:nvSpPr>
          <p:cNvPr id="9" name="sc:tokens-context/points/1/heading"/>
          <p:cNvSpPr txBox="1"/>
          <p:nvPr/>
        </p:nvSpPr>
        <p:spPr>
          <a:xfrm>
            <a:off x="4414418" y="2916936"/>
            <a:ext cx="3362858" cy="1188720"/>
          </a:xfrm>
          <a:prstGeom prst="rect">
            <a:avLst/>
          </a:prstGeom>
          <a:noFill/>
          <a:ln/>
        </p:spPr>
        <p:txBody>
          <a:bodyPr wrap="square" lIns="0" tIns="0" rIns="0" bIns="0" rtlCol="0" anchor="t"/>
          <a:lstStyle/>
          <a:p>
            <a:pPr algn="l" indent="0" marL="0">
              <a:lnSpc>
                <a:spcPct val="100000"/>
              </a:lnSpc>
              <a:buNone/>
            </a:pPr>
            <a:r>
              <a:rPr lang="en-US" sz="1800" b="1" dirty="0" kern="400000">
                <a:solidFill>
                  <a:srgbClr val="0B1F3A"/>
                </a:solidFill>
                <a:latin typeface="Arial" pitchFamily="34" charset="0"/>
                <a:ea typeface="Arial" pitchFamily="34" charset="-122"/>
                <a:cs typeface="Arial" pitchFamily="34" charset="-120"/>
              </a:rPr>
              <a:t>Context windows span 8K to 1M tokens across vendors</a:t>
            </a:r>
            <a:endParaRPr lang="en-US" sz="1800" b="1" dirty="0" kern="400000">
              <a:solidFill>
                <a:srgbClr val="0B1F3A"/>
              </a:solidFill>
              <a:latin typeface="Arial" pitchFamily="34" charset="0"/>
              <a:ea typeface="Arial" pitchFamily="34" charset="-122"/>
              <a:cs typeface="Arial" pitchFamily="34" charset="-120"/>
            </a:endParaRPr>
          </a:p>
        </p:txBody>
      </p:sp>
      <p:sp>
        <p:nvSpPr>
          <p:cNvPr id="10" name="Shape 8"/>
          <p:cNvSpPr/>
          <p:nvPr/>
        </p:nvSpPr>
        <p:spPr>
          <a:xfrm>
            <a:off x="8280197" y="1682496"/>
            <a:ext cx="3362858" cy="0"/>
          </a:xfrm>
          <a:custGeom>
            <a:avLst/>
            <a:gdLst/>
            <a:ahLst/>
            <a:cxnLst/>
            <a:rect l="0" t="0" r="r" b="b"/>
            <a:pathLst>
              <a:path w="3362858" h="0" fill="none">
                <a:moveTo>
                  <a:pt x="0" y="0"/>
                </a:moveTo>
                <a:lnTo>
                  <a:pt x="3362858" y="0"/>
                </a:lnTo>
              </a:path>
            </a:pathLst>
          </a:custGeom>
          <a:noFill/>
          <a:ln w="31750">
            <a:solidFill>
              <a:srgbClr val="1F5FBF"/>
            </a:solidFill>
            <a:prstDash val="solid"/>
          </a:ln>
        </p:spPr>
      </p:sp>
      <p:sp>
        <p:nvSpPr>
          <p:cNvPr id="11" name="sc:tokens-context/points/2/heading"/>
          <p:cNvSpPr txBox="1"/>
          <p:nvPr/>
        </p:nvSpPr>
        <p:spPr>
          <a:xfrm>
            <a:off x="8280197" y="2916936"/>
            <a:ext cx="3362858" cy="1188720"/>
          </a:xfrm>
          <a:prstGeom prst="rect">
            <a:avLst/>
          </a:prstGeom>
          <a:noFill/>
          <a:ln/>
        </p:spPr>
        <p:txBody>
          <a:bodyPr wrap="square" lIns="0" tIns="0" rIns="0" bIns="0" rtlCol="0" anchor="t"/>
          <a:lstStyle/>
          <a:p>
            <a:pPr algn="l" indent="0" marL="0">
              <a:lnSpc>
                <a:spcPct val="100000"/>
              </a:lnSpc>
              <a:buNone/>
            </a:pPr>
            <a:r>
              <a:rPr lang="en-US" sz="1800" b="1" dirty="0" kern="400000">
                <a:solidFill>
                  <a:srgbClr val="0B1F3A"/>
                </a:solidFill>
                <a:latin typeface="Arial" pitchFamily="34" charset="0"/>
                <a:ea typeface="Arial" pitchFamily="34" charset="-122"/>
                <a:cs typeface="Arial" pitchFamily="34" charset="-120"/>
              </a:rPr>
              <a:t>Overflow forces a choice: chunk, summarise or retrieve</a:t>
            </a:r>
            <a:endParaRPr lang="en-US" sz="1800" b="1" dirty="0" kern="400000">
              <a:solidFill>
                <a:srgbClr val="0B1F3A"/>
              </a:solidFill>
              <a:latin typeface="Arial" pitchFamily="34" charset="0"/>
              <a:ea typeface="Arial" pitchFamily="34" charset="-122"/>
              <a:cs typeface="Arial" pitchFamily="34" charset="-120"/>
            </a:endParaRPr>
          </a:p>
        </p:txBody>
      </p:sp>
      <p:sp>
        <p:nvSpPr>
          <p:cNvPr id="12" name="sc:tokens-context/points/0/body"/>
          <p:cNvSpPr txBox="1"/>
          <p:nvPr/>
        </p:nvSpPr>
        <p:spPr>
          <a:xfrm>
            <a:off x="548640" y="3630168"/>
            <a:ext cx="3362858" cy="2441448"/>
          </a:xfrm>
          <a:prstGeom prst="rect">
            <a:avLst/>
          </a:prstGeom>
          <a:noFill/>
          <a:ln/>
        </p:spPr>
        <p:txBody>
          <a:bodyPr wrap="square" lIns="0" tIns="0" rIns="0" bIns="0" rtlCol="0" anchor="t"/>
          <a:lstStyle/>
          <a:p>
            <a:pPr algn="l" indent="0" marL="0">
              <a:lnSpc>
                <a:spcPct val="100000"/>
              </a:lnSpc>
              <a:buNone/>
            </a:pPr>
            <a:r>
              <a:rPr lang="en-US" sz="1500" dirty="0" kern="400000">
                <a:solidFill>
                  <a:srgbClr val="0B1F3A"/>
                </a:solidFill>
                <a:latin typeface="Arial" pitchFamily="34" charset="0"/>
                <a:ea typeface="Arial" pitchFamily="34" charset="-122"/>
                <a:cs typeface="Arial" pitchFamily="34" charset="-120"/>
              </a:rPr>
              <a:t>Models read tokens, not words. One token is about four characters in English. A 1,000-word document is roughly 1,300 tokens. This determines how much text fits in a single request.</a:t>
            </a:r>
            <a:endParaRPr lang="en-US" sz="1500" dirty="0" kern="400000">
              <a:solidFill>
                <a:srgbClr val="0B1F3A"/>
              </a:solidFill>
              <a:latin typeface="Arial" pitchFamily="34" charset="0"/>
              <a:ea typeface="Arial" pitchFamily="34" charset="-122"/>
              <a:cs typeface="Arial" pitchFamily="34" charset="-120"/>
            </a:endParaRPr>
          </a:p>
        </p:txBody>
      </p:sp>
      <p:sp>
        <p:nvSpPr>
          <p:cNvPr id="13" name="sc:tokens-context/points/1/body"/>
          <p:cNvSpPr txBox="1"/>
          <p:nvPr/>
        </p:nvSpPr>
        <p:spPr>
          <a:xfrm>
            <a:off x="4414418" y="3630168"/>
            <a:ext cx="3362858" cy="2441448"/>
          </a:xfrm>
          <a:prstGeom prst="rect">
            <a:avLst/>
          </a:prstGeom>
          <a:noFill/>
          <a:ln/>
        </p:spPr>
        <p:txBody>
          <a:bodyPr wrap="square" lIns="0" tIns="0" rIns="0" bIns="0" rtlCol="0" anchor="t"/>
          <a:lstStyle/>
          <a:p>
            <a:pPr algn="l" indent="0" marL="0">
              <a:lnSpc>
                <a:spcPct val="100000"/>
              </a:lnSpc>
              <a:buNone/>
            </a:pPr>
            <a:r>
              <a:rPr lang="en-US" sz="1500" dirty="0" kern="400000">
                <a:solidFill>
                  <a:srgbClr val="0B1F3A"/>
                </a:solidFill>
                <a:latin typeface="Arial" pitchFamily="34" charset="0"/>
                <a:ea typeface="Arial" pitchFamily="34" charset="-122"/>
                <a:cs typeface="Arial" pitchFamily="34" charset="-120"/>
              </a:rPr>
              <a:t>GPT-4o: 128K; Claude: 200K; Gemini: 1M tokens. The window holds your system prompt, retrieved docs and question. Larger windows enable bigger documents and longer histories.</a:t>
            </a:r>
            <a:endParaRPr lang="en-US" sz="1500" dirty="0" kern="400000">
              <a:solidFill>
                <a:srgbClr val="0B1F3A"/>
              </a:solidFill>
              <a:latin typeface="Arial" pitchFamily="34" charset="0"/>
              <a:ea typeface="Arial" pitchFamily="34" charset="-122"/>
              <a:cs typeface="Arial" pitchFamily="34" charset="-120"/>
            </a:endParaRPr>
          </a:p>
        </p:txBody>
      </p:sp>
      <p:sp>
        <p:nvSpPr>
          <p:cNvPr id="14" name="sc:tokens-context/points/2/body"/>
          <p:cNvSpPr txBox="1"/>
          <p:nvPr/>
        </p:nvSpPr>
        <p:spPr>
          <a:xfrm>
            <a:off x="8280197" y="3630168"/>
            <a:ext cx="3362858" cy="2441448"/>
          </a:xfrm>
          <a:prstGeom prst="rect">
            <a:avLst/>
          </a:prstGeom>
          <a:noFill/>
          <a:ln/>
        </p:spPr>
        <p:txBody>
          <a:bodyPr wrap="square" lIns="0" tIns="0" rIns="0" bIns="0" rtlCol="0" anchor="t"/>
          <a:lstStyle/>
          <a:p>
            <a:pPr algn="l" indent="0" marL="0">
              <a:lnSpc>
                <a:spcPct val="100000"/>
              </a:lnSpc>
              <a:buNone/>
            </a:pPr>
            <a:r>
              <a:rPr lang="en-US" sz="1500" dirty="0" kern="400000">
                <a:solidFill>
                  <a:srgbClr val="0B1F3A"/>
                </a:solidFill>
                <a:latin typeface="Arial" pitchFamily="34" charset="0"/>
                <a:ea typeface="Arial" pitchFamily="34" charset="-122"/>
                <a:cs typeface="Arial" pitchFamily="34" charset="-120"/>
              </a:rPr>
              <a:t>When content exceeds the window, choose: compress via summarisation, split into chunks, or retrieve only relevant passages. This choice is the first architectural decision in your data pipeline.</a:t>
            </a:r>
            <a:endParaRPr lang="en-US" sz="1500" dirty="0" kern="400000">
              <a:solidFill>
                <a:srgbClr val="0B1F3A"/>
              </a:solidFill>
              <a:latin typeface="Arial" pitchFamily="34" charset="0"/>
              <a:ea typeface="Arial" pitchFamily="34" charset="-122"/>
              <a:cs typeface="Arial" pitchFamily="34" charset="-120"/>
            </a:endParaRPr>
          </a:p>
        </p:txBody>
      </p:sp>
      <p:sp>
        <p:nvSpPr>
          <p:cNvPr id="15" name="sc:tokens-context/sources"/>
          <p:cNvSpPr txBox="1"/>
          <p:nvPr/>
        </p:nvSpPr>
        <p:spPr>
          <a:xfrm>
            <a:off x="548640" y="5961888"/>
            <a:ext cx="9997135" cy="292608"/>
          </a:xfrm>
          <a:prstGeom prst="rect">
            <a:avLst/>
          </a:prstGeom>
          <a:noFill/>
          <a:ln/>
        </p:spPr>
        <p:txBody>
          <a:bodyPr wrap="square" lIns="0" tIns="0" rIns="0" bIns="0" rtlCol="0" anchor="b"/>
          <a:lstStyle/>
          <a:p>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Source: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1" invalidUrl="" action="" tgtFrame="" tooltip="https://platform.openai.com/docs/models" history="1" highlightClick="0" endSnd="0">
                  <a:extLst>
                    <a:ext uri="{A12FA001-AC4F-418D-AE19-62706E023703}">
                      <ahyp:hlinkClr xmlns:ahyp="http://schemas.microsoft.com/office/drawing/2018/hyperlinkcolor" val="tx"/>
                    </a:ext>
                  </a:extLst>
                </a:hlinkClick>
              </a:rPr>
              <a:t>OpenAI platform documentation — models and pricing (2024)</a:t>
            </a:r>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2" invalidUrl="" action="" tgtFrame="" tooltip="https://docs.anthropic.com/claude" history="1" highlightClick="0" endSnd="0">
                  <a:extLst>
                    <a:ext uri="{A12FA001-AC4F-418D-AE19-62706E023703}">
                      <ahyp:hlinkClr xmlns:ahyp="http://schemas.microsoft.com/office/drawing/2018/hyperlinkcolor" val="tx"/>
                    </a:ext>
                  </a:extLst>
                </a:hlinkClick>
              </a:rPr>
              <a:t>Anthropic Claude model documentation (2024)</a:t>
            </a:r>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3" invalidUrl="" action="" tgtFrame="" tooltip="https://ai.google.dev/models" history="1" highlightClick="0" endSnd="0">
                  <a:extLst>
                    <a:ext uri="{A12FA001-AC4F-418D-AE19-62706E023703}">
                      <ahyp:hlinkClr xmlns:ahyp="http://schemas.microsoft.com/office/drawing/2018/hyperlinkcolor" val="tx"/>
                    </a:ext>
                  </a:extLst>
                </a:hlinkClick>
              </a:rPr>
              <a:t>Google AI — Gemini and long context documentation (2024)</a:t>
            </a:r>
            <a:endParaRPr lang="en-US" sz="800" u="sng" dirty="0" kern="400000">
              <a:solidFill>
                <a:srgbClr val="5B6B7F"/>
              </a:solidFill>
              <a:latin typeface="Arial" pitchFamily="34" charset="0"/>
              <a:ea typeface="Arial" pitchFamily="34" charset="-122"/>
              <a:cs typeface="Arial" pitchFamily="34" charset="-120"/>
            </a:endParaRPr>
          </a:p>
        </p:txBody>
      </p:sp>
      <p:sp>
        <p:nvSpPr>
          <p:cNvPr id="25" name="Slide Number Placeholder 0"/>
          <p:cNvSpPr>
            <a:spLocks noGrp="1"/>
          </p:cNvSpPr>
          <p:nvPr>
            <p:ph type="sldNum" sz="quarter" idx="4294967295"/>
          </p:nvPr>
        </p:nvSpPr>
        <p:spPr>
          <a:xfrm>
            <a:off x="10728655" y="6382512"/>
            <a:ext cx="914400" cy="182880"/>
          </a:xfrm>
          <a:prstGeom prst="rect">
            <a:avLst/>
          </a:prstGeom>
          <a:extLst>
            <a:ext uri="{C572A759-6A51-4108-AA02-DFA0A04FC94B}">
              <ma14:wrappingTextBoxFlag xmlns:ma14="http://schemas.microsoft.com/office/mac/drawingml/2011/main" val="0"/>
            </a:ext>
          </a:extLst>
        </p:spPr>
        <p:txBody>
          <a:bodyPr lIns="0" tIns="0" rIns="0" bIns="0"/>
          <a:lstStyle>
            <a:lvl1pPr>
              <a:defRPr sz="850" kern="400000">
                <a:solidFill>
                  <a:srgbClr val="5B6B7F"/>
                </a:solidFill>
                <a:latin typeface="Arial"/>
                <a:ea typeface="Arial"/>
                <a:cs typeface="Arial"/>
              </a:defRPr>
            </a:lvl1pPr>
          </a:lstStyle>
          <a:p>
            <a:pPr algn="r"/>
            <a:fld id="{F7021451-1387-4CA6-816F-3879F97B5CBC}" type="slidenum">
              <a:rPr b="0" lang="en-US" kern="400000"/>
              <a:t>4</a:t>
            </a:fld>
            <a:endParaRPr b="0" lang="en-US" kern="400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SlideCraft Title sc:train-vs-inference/title"/>
          <p:cNvSpPr>
            <a:spLocks xmlns:a="http://schemas.openxmlformats.org/drawingml/2006/main" noGrp="1"/>
          </p:cNvSpPr>
          <p:nvPr>
            <p:ph type="title"/>
          </p:nvPr>
        </p:nvSpPr>
        <p:spPr>
          <a:xfrm>
            <a:off x="548640" y="640080"/>
            <a:ext cx="6851649" cy="896112"/>
          </a:xfrm>
          <a:prstGeom prst="rect">
            <a:avLst/>
          </a:prstGeom>
          <a:noFill/>
          <a:ln/>
        </p:spPr>
        <p:txBody>
          <a:bodyPr wrap="square" lIns="0" tIns="0" rIns="0" bIns="0" rtlCol="0" anchor="t"/>
          <a:lstStyle/>
          <a:p>
            <a:pPr algn="l" indent="0" marL="0">
              <a:lnSpc>
                <a:spcPct val="93333"/>
              </a:lnSpc>
              <a:buNone/>
            </a:pPr>
            <a:r>
              <a:rPr lang="en-US" sz="2400" b="1" dirty="0" kern="400000">
                <a:solidFill>
                  <a:srgbClr val="0B1F3A"/>
                </a:solidFill>
                <a:latin typeface="Arial" pitchFamily="34" charset="0"/>
                <a:ea typeface="Arial" pitchFamily="34" charset="-122"/>
                <a:cs typeface="Arial" pitchFamily="34" charset="-120"/>
              </a:rPr>
              <a:t>Training is a sunk cost you rarely pay; inference is the per-request bill you always pay</a:t>
            </a:r>
            <a:endParaRPr lang="en-US" sz="2400" b="1" dirty="0" kern="400000">
              <a:solidFill>
                <a:srgbClr val="0B1F3A"/>
              </a:solidFill>
              <a:latin typeface="Arial" pitchFamily="34" charset="0"/>
              <a:ea typeface="Arial" pitchFamily="34" charset="-122"/>
              <a:cs typeface="Arial" pitchFamily="34" charset="-120"/>
            </a:endParaRPr>
          </a:p>
        </p:txBody>
      </p:sp>
      <p:sp>
        <p:nvSpPr>
          <p:cNvPr id="2" name="sc:train-vs-inference/tracker"/>
          <p:cNvSpPr txBox="1"/>
          <p:nvPr/>
        </p:nvSpPr>
        <p:spPr>
          <a:xfrm>
            <a:off x="548640" y="384048"/>
            <a:ext cx="11094415" cy="219456"/>
          </a:xfrm>
          <a:prstGeom prst="rect">
            <a:avLst/>
          </a:prstGeom>
          <a:noFill/>
          <a:ln/>
        </p:spPr>
        <p:txBody>
          <a:bodyPr wrap="square" lIns="0" tIns="0" rIns="0" bIns="0" rtlCol="0" anchor="t"/>
          <a:lstStyle/>
          <a:p>
            <a:pPr algn="l" indent="0" marL="0">
              <a:lnSpc>
                <a:spcPct val="100000"/>
              </a:lnSpc>
              <a:buNone/>
            </a:pPr>
            <a:r>
              <a:rPr lang="en-US" sz="1000" b="1" dirty="0" kern="400000">
                <a:solidFill>
                  <a:srgbClr val="1F5FBF"/>
                </a:solidFill>
                <a:latin typeface="Arial" pitchFamily="34" charset="0"/>
                <a:ea typeface="Arial" pitchFamily="34" charset="-122"/>
                <a:cs typeface="Arial" pitchFamily="34" charset="-120"/>
              </a:rPr>
              <a:t>HOW AN LLM WORKS</a:t>
            </a:r>
            <a:endParaRPr lang="en-US" sz="1000" b="1" dirty="0" kern="400000">
              <a:solidFill>
                <a:srgbClr val="1F5FBF"/>
              </a:solidFill>
              <a:latin typeface="Arial" pitchFamily="34" charset="0"/>
              <a:ea typeface="Arial" pitchFamily="34" charset="-122"/>
              <a:cs typeface="Arial" pitchFamily="34" charset="-120"/>
            </a:endParaRPr>
          </a:p>
        </p:txBody>
      </p:sp>
      <p:sp>
        <p:nvSpPr>
          <p:cNvPr id="4" name="Shape 2"/>
          <p:cNvSpPr/>
          <p:nvPr/>
        </p:nvSpPr>
        <p:spPr>
          <a:xfrm>
            <a:off x="548640" y="1682496"/>
            <a:ext cx="3362858" cy="0"/>
          </a:xfrm>
          <a:custGeom>
            <a:avLst/>
            <a:gdLst/>
            <a:ahLst/>
            <a:cxnLst/>
            <a:rect l="0" t="0" r="r" b="b"/>
            <a:pathLst>
              <a:path w="3362858" h="0" fill="none">
                <a:moveTo>
                  <a:pt x="0" y="0"/>
                </a:moveTo>
                <a:lnTo>
                  <a:pt x="3362858" y="0"/>
                </a:lnTo>
              </a:path>
            </a:pathLst>
          </a:custGeom>
          <a:noFill/>
          <a:ln w="31750">
            <a:solidFill>
              <a:srgbClr val="1F5FBF"/>
            </a:solidFill>
            <a:prstDash val="solid"/>
          </a:ln>
        </p:spPr>
      </p:sp>
      <p:sp>
        <p:nvSpPr>
          <p:cNvPr id="5" name="sc:train-vs-inference/points/0/metric"/>
          <p:cNvSpPr txBox="1"/>
          <p:nvPr/>
        </p:nvSpPr>
        <p:spPr>
          <a:xfrm>
            <a:off x="548640" y="1956816"/>
            <a:ext cx="3362858" cy="777240"/>
          </a:xfrm>
          <a:prstGeom prst="rect">
            <a:avLst/>
          </a:prstGeom>
          <a:noFill/>
          <a:ln/>
        </p:spPr>
        <p:txBody>
          <a:bodyPr wrap="square" lIns="0" tIns="0" rIns="0" bIns="0" rtlCol="0" anchor="t"/>
          <a:lstStyle/>
          <a:p>
            <a:pPr algn="l" indent="0" marL="0">
              <a:lnSpc>
                <a:spcPct val="83333"/>
              </a:lnSpc>
              <a:buNone/>
            </a:pPr>
            <a:r>
              <a:rPr lang="en-US" sz="4800" b="1" dirty="0" kern="400000">
                <a:solidFill>
                  <a:srgbClr val="1F5FBF"/>
                </a:solidFill>
                <a:latin typeface="Arial" pitchFamily="34" charset="0"/>
                <a:ea typeface="Arial" pitchFamily="34" charset="-122"/>
                <a:cs typeface="Arial" pitchFamily="34" charset="-120"/>
              </a:rPr>
              <a:t>One-off</a:t>
            </a:r>
            <a:endParaRPr lang="en-US" sz="4800" b="1" dirty="0" kern="400000">
              <a:solidFill>
                <a:srgbClr val="1F5FBF"/>
              </a:solidFill>
              <a:latin typeface="Arial" pitchFamily="34" charset="0"/>
              <a:ea typeface="Arial" pitchFamily="34" charset="-122"/>
              <a:cs typeface="Arial" pitchFamily="34" charset="-120"/>
            </a:endParaRPr>
          </a:p>
        </p:txBody>
      </p:sp>
      <p:sp>
        <p:nvSpPr>
          <p:cNvPr id="6" name="sc:train-vs-inference/points/0/heading"/>
          <p:cNvSpPr txBox="1"/>
          <p:nvPr/>
        </p:nvSpPr>
        <p:spPr>
          <a:xfrm>
            <a:off x="548640" y="2916936"/>
            <a:ext cx="3362858" cy="1188720"/>
          </a:xfrm>
          <a:prstGeom prst="rect">
            <a:avLst/>
          </a:prstGeom>
          <a:noFill/>
          <a:ln/>
        </p:spPr>
        <p:txBody>
          <a:bodyPr wrap="square" lIns="0" tIns="0" rIns="0" bIns="0" rtlCol="0" anchor="t"/>
          <a:lstStyle/>
          <a:p>
            <a:pPr algn="l" indent="0" marL="0">
              <a:lnSpc>
                <a:spcPct val="100000"/>
              </a:lnSpc>
              <a:buNone/>
            </a:pPr>
            <a:r>
              <a:rPr lang="en-US" sz="1800" b="1" dirty="0" kern="400000">
                <a:solidFill>
                  <a:srgbClr val="0B1F3A"/>
                </a:solidFill>
                <a:latin typeface="Arial" pitchFamily="34" charset="0"/>
                <a:ea typeface="Arial" pitchFamily="34" charset="-122"/>
                <a:cs typeface="Arial" pitchFamily="34" charset="-120"/>
              </a:rPr>
              <a:t>Training is a one-off cost already paid by the vendor</a:t>
            </a:r>
            <a:endParaRPr lang="en-US" sz="1800" b="1" dirty="0" kern="400000">
              <a:solidFill>
                <a:srgbClr val="0B1F3A"/>
              </a:solidFill>
              <a:latin typeface="Arial" pitchFamily="34" charset="0"/>
              <a:ea typeface="Arial" pitchFamily="34" charset="-122"/>
              <a:cs typeface="Arial" pitchFamily="34" charset="-120"/>
            </a:endParaRPr>
          </a:p>
        </p:txBody>
      </p:sp>
      <p:sp>
        <p:nvSpPr>
          <p:cNvPr id="7" name="Shape 5"/>
          <p:cNvSpPr/>
          <p:nvPr/>
        </p:nvSpPr>
        <p:spPr>
          <a:xfrm>
            <a:off x="4414418" y="1682496"/>
            <a:ext cx="3362858" cy="0"/>
          </a:xfrm>
          <a:custGeom>
            <a:avLst/>
            <a:gdLst/>
            <a:ahLst/>
            <a:cxnLst/>
            <a:rect l="0" t="0" r="r" b="b"/>
            <a:pathLst>
              <a:path w="3362858" h="0" fill="none">
                <a:moveTo>
                  <a:pt x="0" y="0"/>
                </a:moveTo>
                <a:lnTo>
                  <a:pt x="3362858" y="0"/>
                </a:lnTo>
              </a:path>
            </a:pathLst>
          </a:custGeom>
          <a:noFill/>
          <a:ln w="31750">
            <a:solidFill>
              <a:srgbClr val="1F5FBF"/>
            </a:solidFill>
            <a:prstDash val="solid"/>
          </a:ln>
        </p:spPr>
      </p:sp>
      <p:sp>
        <p:nvSpPr>
          <p:cNvPr id="8" name="sc:train-vs-inference/points/1/metric"/>
          <p:cNvSpPr txBox="1"/>
          <p:nvPr/>
        </p:nvSpPr>
        <p:spPr>
          <a:xfrm>
            <a:off x="4414418" y="1956816"/>
            <a:ext cx="3362858" cy="777240"/>
          </a:xfrm>
          <a:prstGeom prst="rect">
            <a:avLst/>
          </a:prstGeom>
          <a:noFill/>
          <a:ln/>
        </p:spPr>
        <p:txBody>
          <a:bodyPr wrap="square" lIns="0" tIns="0" rIns="0" bIns="0" rtlCol="0" anchor="t"/>
          <a:lstStyle/>
          <a:p>
            <a:pPr algn="l" indent="0" marL="0">
              <a:lnSpc>
                <a:spcPct val="83333"/>
              </a:lnSpc>
              <a:buNone/>
            </a:pPr>
            <a:r>
              <a:rPr lang="en-US" sz="4800" b="1" dirty="0" kern="400000">
                <a:solidFill>
                  <a:srgbClr val="1F5FBF"/>
                </a:solidFill>
                <a:latin typeface="Arial" pitchFamily="34" charset="0"/>
                <a:ea typeface="Arial" pitchFamily="34" charset="-122"/>
                <a:cs typeface="Arial" pitchFamily="34" charset="-120"/>
              </a:rPr>
              <a:t>$/token</a:t>
            </a:r>
            <a:endParaRPr lang="en-US" sz="4800" b="1" dirty="0" kern="400000">
              <a:solidFill>
                <a:srgbClr val="1F5FBF"/>
              </a:solidFill>
              <a:latin typeface="Arial" pitchFamily="34" charset="0"/>
              <a:ea typeface="Arial" pitchFamily="34" charset="-122"/>
              <a:cs typeface="Arial" pitchFamily="34" charset="-120"/>
            </a:endParaRPr>
          </a:p>
        </p:txBody>
      </p:sp>
      <p:sp>
        <p:nvSpPr>
          <p:cNvPr id="9" name="sc:train-vs-inference/points/1/heading"/>
          <p:cNvSpPr txBox="1"/>
          <p:nvPr/>
        </p:nvSpPr>
        <p:spPr>
          <a:xfrm>
            <a:off x="4414418" y="2916936"/>
            <a:ext cx="3362858" cy="1188720"/>
          </a:xfrm>
          <a:prstGeom prst="rect">
            <a:avLst/>
          </a:prstGeom>
          <a:noFill/>
          <a:ln/>
        </p:spPr>
        <p:txBody>
          <a:bodyPr wrap="square" lIns="0" tIns="0" rIns="0" bIns="0" rtlCol="0" anchor="t"/>
          <a:lstStyle/>
          <a:p>
            <a:pPr algn="l" indent="0" marL="0">
              <a:lnSpc>
                <a:spcPct val="100000"/>
              </a:lnSpc>
              <a:buNone/>
            </a:pPr>
            <a:r>
              <a:rPr lang="en-US" sz="1800" b="1" dirty="0" kern="400000">
                <a:solidFill>
                  <a:srgbClr val="0B1F3A"/>
                </a:solidFill>
                <a:latin typeface="Arial" pitchFamily="34" charset="0"/>
                <a:ea typeface="Arial" pitchFamily="34" charset="-122"/>
                <a:cs typeface="Arial" pitchFamily="34" charset="-120"/>
              </a:rPr>
              <a:t>Inference bills on every API call you make</a:t>
            </a:r>
            <a:endParaRPr lang="en-US" sz="1800" b="1" dirty="0" kern="400000">
              <a:solidFill>
                <a:srgbClr val="0B1F3A"/>
              </a:solidFill>
              <a:latin typeface="Arial" pitchFamily="34" charset="0"/>
              <a:ea typeface="Arial" pitchFamily="34" charset="-122"/>
              <a:cs typeface="Arial" pitchFamily="34" charset="-120"/>
            </a:endParaRPr>
          </a:p>
        </p:txBody>
      </p:sp>
      <p:sp>
        <p:nvSpPr>
          <p:cNvPr id="10" name="Shape 8"/>
          <p:cNvSpPr/>
          <p:nvPr/>
        </p:nvSpPr>
        <p:spPr>
          <a:xfrm>
            <a:off x="8280197" y="1682496"/>
            <a:ext cx="3362858" cy="0"/>
          </a:xfrm>
          <a:custGeom>
            <a:avLst/>
            <a:gdLst/>
            <a:ahLst/>
            <a:cxnLst/>
            <a:rect l="0" t="0" r="r" b="b"/>
            <a:pathLst>
              <a:path w="3362858" h="0" fill="none">
                <a:moveTo>
                  <a:pt x="0" y="0"/>
                </a:moveTo>
                <a:lnTo>
                  <a:pt x="3362858" y="0"/>
                </a:lnTo>
              </a:path>
            </a:pathLst>
          </a:custGeom>
          <a:noFill/>
          <a:ln w="31750">
            <a:solidFill>
              <a:srgbClr val="1F5FBF"/>
            </a:solidFill>
            <a:prstDash val="solid"/>
          </a:ln>
        </p:spPr>
      </p:sp>
      <p:sp>
        <p:nvSpPr>
          <p:cNvPr id="11" name="sc:train-vs-inference/points/2/heading"/>
          <p:cNvSpPr txBox="1"/>
          <p:nvPr/>
        </p:nvSpPr>
        <p:spPr>
          <a:xfrm>
            <a:off x="8280197" y="2916936"/>
            <a:ext cx="3362858" cy="1188720"/>
          </a:xfrm>
          <a:prstGeom prst="rect">
            <a:avLst/>
          </a:prstGeom>
          <a:noFill/>
          <a:ln/>
        </p:spPr>
        <p:txBody>
          <a:bodyPr wrap="square" lIns="0" tIns="0" rIns="0" bIns="0" rtlCol="0" anchor="t"/>
          <a:lstStyle/>
          <a:p>
            <a:pPr algn="l" indent="0" marL="0">
              <a:lnSpc>
                <a:spcPct val="100000"/>
              </a:lnSpc>
              <a:buNone/>
            </a:pPr>
            <a:r>
              <a:rPr lang="en-US" sz="1800" b="1" dirty="0" kern="400000">
                <a:solidFill>
                  <a:srgbClr val="0B1F3A"/>
                </a:solidFill>
                <a:latin typeface="Arial" pitchFamily="34" charset="0"/>
                <a:ea typeface="Arial" pitchFamily="34" charset="-122"/>
                <a:cs typeface="Arial" pitchFamily="34" charset="-120"/>
              </a:rPr>
              <a:t>Budget for inference, not training</a:t>
            </a:r>
            <a:endParaRPr lang="en-US" sz="1800" b="1" dirty="0" kern="400000">
              <a:solidFill>
                <a:srgbClr val="0B1F3A"/>
              </a:solidFill>
              <a:latin typeface="Arial" pitchFamily="34" charset="0"/>
              <a:ea typeface="Arial" pitchFamily="34" charset="-122"/>
              <a:cs typeface="Arial" pitchFamily="34" charset="-120"/>
            </a:endParaRPr>
          </a:p>
        </p:txBody>
      </p:sp>
      <p:sp>
        <p:nvSpPr>
          <p:cNvPr id="12" name="sc:train-vs-inference/points/0/body"/>
          <p:cNvSpPr txBox="1"/>
          <p:nvPr/>
        </p:nvSpPr>
        <p:spPr>
          <a:xfrm>
            <a:off x="548640" y="3630168"/>
            <a:ext cx="3362858" cy="2441448"/>
          </a:xfrm>
          <a:prstGeom prst="rect">
            <a:avLst/>
          </a:prstGeom>
          <a:noFill/>
          <a:ln/>
        </p:spPr>
        <p:txBody>
          <a:bodyPr wrap="square" lIns="0" tIns="0" rIns="0" bIns="0" rtlCol="0" anchor="t"/>
          <a:lstStyle/>
          <a:p>
            <a:pPr algn="l" indent="0" marL="0">
              <a:lnSpc>
                <a:spcPct val="100000"/>
              </a:lnSpc>
              <a:buNone/>
            </a:pPr>
            <a:r>
              <a:rPr lang="en-US" sz="1500" dirty="0" kern="400000">
                <a:solidFill>
                  <a:srgbClr val="0B1F3A"/>
                </a:solidFill>
                <a:latin typeface="Arial" pitchFamily="34" charset="0"/>
                <a:ea typeface="Arial" pitchFamily="34" charset="-122"/>
                <a:cs typeface="Arial" pitchFamily="34" charset="-120"/>
              </a:rPr>
              <a:t>Frontier models are trained on trillions of tokens at a cost of tens of millions of dollars (Stanford HAI AI Index 2024). That cost is built into vendor pricing — your team does not re-run training on a typical project.</a:t>
            </a:r>
            <a:endParaRPr lang="en-US" sz="1500" dirty="0" kern="400000">
              <a:solidFill>
                <a:srgbClr val="0B1F3A"/>
              </a:solidFill>
              <a:latin typeface="Arial" pitchFamily="34" charset="0"/>
              <a:ea typeface="Arial" pitchFamily="34" charset="-122"/>
              <a:cs typeface="Arial" pitchFamily="34" charset="-120"/>
            </a:endParaRPr>
          </a:p>
        </p:txBody>
      </p:sp>
      <p:sp>
        <p:nvSpPr>
          <p:cNvPr id="13" name="sc:train-vs-inference/points/1/body"/>
          <p:cNvSpPr txBox="1"/>
          <p:nvPr/>
        </p:nvSpPr>
        <p:spPr>
          <a:xfrm>
            <a:off x="4414418" y="3630168"/>
            <a:ext cx="3362858" cy="2441448"/>
          </a:xfrm>
          <a:prstGeom prst="rect">
            <a:avLst/>
          </a:prstGeom>
          <a:noFill/>
          <a:ln/>
        </p:spPr>
        <p:txBody>
          <a:bodyPr wrap="square" lIns="0" tIns="0" rIns="0" bIns="0" rtlCol="0" anchor="t"/>
          <a:lstStyle/>
          <a:p>
            <a:pPr algn="l" indent="0" marL="0">
              <a:lnSpc>
                <a:spcPct val="100000"/>
              </a:lnSpc>
              <a:buNone/>
            </a:pPr>
            <a:r>
              <a:rPr lang="en-US" sz="1500" dirty="0" kern="400000">
                <a:solidFill>
                  <a:srgbClr val="0B1F3A"/>
                </a:solidFill>
                <a:latin typeface="Arial" pitchFamily="34" charset="0"/>
                <a:ea typeface="Arial" pitchFamily="34" charset="-122"/>
                <a:cs typeface="Arial" pitchFamily="34" charset="-120"/>
              </a:rPr>
              <a:t>You pay per token — input and output priced separately — on every user request. GPT-4o and Claude both operate this way (OpenAI, Anthropic pricing pages; vendor-dependent). Volume drives cost.</a:t>
            </a:r>
            <a:endParaRPr lang="en-US" sz="1500" dirty="0" kern="400000">
              <a:solidFill>
                <a:srgbClr val="0B1F3A"/>
              </a:solidFill>
              <a:latin typeface="Arial" pitchFamily="34" charset="0"/>
              <a:ea typeface="Arial" pitchFamily="34" charset="-122"/>
              <a:cs typeface="Arial" pitchFamily="34" charset="-120"/>
            </a:endParaRPr>
          </a:p>
        </p:txBody>
      </p:sp>
      <p:sp>
        <p:nvSpPr>
          <p:cNvPr id="14" name="sc:train-vs-inference/points/2/body"/>
          <p:cNvSpPr txBox="1"/>
          <p:nvPr/>
        </p:nvSpPr>
        <p:spPr>
          <a:xfrm>
            <a:off x="8280197" y="3630168"/>
            <a:ext cx="3362858" cy="2441448"/>
          </a:xfrm>
          <a:prstGeom prst="rect">
            <a:avLst/>
          </a:prstGeom>
          <a:noFill/>
          <a:ln/>
        </p:spPr>
        <p:txBody>
          <a:bodyPr wrap="square" lIns="0" tIns="0" rIns="0" bIns="0" rtlCol="0" anchor="t"/>
          <a:lstStyle/>
          <a:p>
            <a:pPr algn="l" indent="0" marL="0">
              <a:lnSpc>
                <a:spcPct val="100000"/>
              </a:lnSpc>
              <a:buNone/>
            </a:pPr>
            <a:r>
              <a:rPr lang="en-US" sz="1500" dirty="0" kern="400000">
                <a:solidFill>
                  <a:srgbClr val="0B1F3A"/>
                </a:solidFill>
                <a:latin typeface="Arial" pitchFamily="34" charset="0"/>
                <a:ea typeface="Arial" pitchFamily="34" charset="-122"/>
                <a:cs typeface="Arial" pitchFamily="34" charset="-120"/>
              </a:rPr>
              <a:t>Retrieving your data at request time (RAG) is faster, cheaper and easier to update than fine-tuning. Model your inference cost: tokens per request times volume times per-token price.</a:t>
            </a:r>
            <a:endParaRPr lang="en-US" sz="1500" dirty="0" kern="400000">
              <a:solidFill>
                <a:srgbClr val="0B1F3A"/>
              </a:solidFill>
              <a:latin typeface="Arial" pitchFamily="34" charset="0"/>
              <a:ea typeface="Arial" pitchFamily="34" charset="-122"/>
              <a:cs typeface="Arial" pitchFamily="34" charset="-120"/>
            </a:endParaRPr>
          </a:p>
        </p:txBody>
      </p:sp>
      <p:sp>
        <p:nvSpPr>
          <p:cNvPr id="15" name="sc:train-vs-inference/sources"/>
          <p:cNvSpPr txBox="1"/>
          <p:nvPr/>
        </p:nvSpPr>
        <p:spPr>
          <a:xfrm>
            <a:off x="548640" y="5961888"/>
            <a:ext cx="9997135" cy="292608"/>
          </a:xfrm>
          <a:prstGeom prst="rect">
            <a:avLst/>
          </a:prstGeom>
          <a:noFill/>
          <a:ln/>
        </p:spPr>
        <p:txBody>
          <a:bodyPr wrap="square" lIns="0" tIns="0" rIns="0" bIns="0" rtlCol="0" anchor="b"/>
          <a:lstStyle/>
          <a:p>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Source: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1" invalidUrl="" action="" tgtFrame="" tooltip="https://platform.openai.com/docs/models" history="1" highlightClick="0" endSnd="0">
                  <a:extLst>
                    <a:ext uri="{A12FA001-AC4F-418D-AE19-62706E023703}">
                      <ahyp:hlinkClr xmlns:ahyp="http://schemas.microsoft.com/office/drawing/2018/hyperlinkcolor" val="tx"/>
                    </a:ext>
                  </a:extLst>
                </a:hlinkClick>
              </a:rPr>
              <a:t>OpenAI platform documentation — models and pricing (2024)</a:t>
            </a:r>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2" invalidUrl="" action="" tgtFrame="" tooltip="https://docs.anthropic.com/claude" history="1" highlightClick="0" endSnd="0">
                  <a:extLst>
                    <a:ext uri="{A12FA001-AC4F-418D-AE19-62706E023703}">
                      <ahyp:hlinkClr xmlns:ahyp="http://schemas.microsoft.com/office/drawing/2018/hyperlinkcolor" val="tx"/>
                    </a:ext>
                  </a:extLst>
                </a:hlinkClick>
              </a:rPr>
              <a:t>Anthropic Claude model documentation (2024)</a:t>
            </a:r>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3" invalidUrl="" action="" tgtFrame="" tooltip="https://aiindex.stanford.edu/report/" history="1" highlightClick="0" endSnd="0">
                  <a:extLst>
                    <a:ext uri="{A12FA001-AC4F-418D-AE19-62706E023703}">
                      <ahyp:hlinkClr xmlns:ahyp="http://schemas.microsoft.com/office/drawing/2018/hyperlinkcolor" val="tx"/>
                    </a:ext>
                  </a:extLst>
                </a:hlinkClick>
              </a:rPr>
              <a:t>Stanford HAI AI Index Report 2024 (2024)</a:t>
            </a:r>
            <a:endParaRPr lang="en-US" sz="800" u="sng" dirty="0" kern="400000">
              <a:solidFill>
                <a:srgbClr val="5B6B7F"/>
              </a:solidFill>
              <a:latin typeface="Arial" pitchFamily="34" charset="0"/>
              <a:ea typeface="Arial" pitchFamily="34" charset="-122"/>
              <a:cs typeface="Arial" pitchFamily="34" charset="-120"/>
            </a:endParaRPr>
          </a:p>
        </p:txBody>
      </p:sp>
      <p:sp>
        <p:nvSpPr>
          <p:cNvPr id="25" name="Slide Number Placeholder 0"/>
          <p:cNvSpPr>
            <a:spLocks noGrp="1"/>
          </p:cNvSpPr>
          <p:nvPr>
            <p:ph type="sldNum" sz="quarter" idx="4294967295"/>
          </p:nvPr>
        </p:nvSpPr>
        <p:spPr>
          <a:xfrm>
            <a:off x="10728655" y="6382512"/>
            <a:ext cx="914400" cy="182880"/>
          </a:xfrm>
          <a:prstGeom prst="rect">
            <a:avLst/>
          </a:prstGeom>
          <a:extLst>
            <a:ext uri="{C572A759-6A51-4108-AA02-DFA0A04FC94B}">
              <ma14:wrappingTextBoxFlag xmlns:ma14="http://schemas.microsoft.com/office/mac/drawingml/2011/main" val="0"/>
            </a:ext>
          </a:extLst>
        </p:spPr>
        <p:txBody>
          <a:bodyPr lIns="0" tIns="0" rIns="0" bIns="0"/>
          <a:lstStyle>
            <a:lvl1pPr>
              <a:defRPr sz="850" kern="400000">
                <a:solidFill>
                  <a:srgbClr val="5B6B7F"/>
                </a:solidFill>
                <a:latin typeface="Arial"/>
                <a:ea typeface="Arial"/>
                <a:cs typeface="Arial"/>
              </a:defRPr>
            </a:lvl1pPr>
          </a:lstStyle>
          <a:p>
            <a:pPr algn="r"/>
            <a:fld id="{F7021451-1387-4CA6-816F-3879F97B5CBC}" type="slidenum">
              <a:rPr b="0" lang="en-US" kern="400000"/>
              <a:t>5</a:t>
            </a:fld>
            <a:endParaRPr b="0" lang="en-US" kern="400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SlideCraft Title sc:rag/title"/>
          <p:cNvSpPr>
            <a:spLocks xmlns:a="http://schemas.openxmlformats.org/drawingml/2006/main" noGrp="1"/>
          </p:cNvSpPr>
          <p:nvPr>
            <p:ph type="title"/>
          </p:nvPr>
        </p:nvSpPr>
        <p:spPr>
          <a:xfrm>
            <a:off x="548640" y="640080"/>
            <a:ext cx="5999162" cy="896112"/>
          </a:xfrm>
          <a:prstGeom prst="rect">
            <a:avLst/>
          </a:prstGeom>
          <a:noFill/>
          <a:ln/>
        </p:spPr>
        <p:txBody>
          <a:bodyPr wrap="square" lIns="0" tIns="0" rIns="0" bIns="0" rtlCol="0" anchor="t"/>
          <a:lstStyle/>
          <a:p>
            <a:pPr algn="l" indent="0" marL="0">
              <a:lnSpc>
                <a:spcPct val="93333"/>
              </a:lnSpc>
              <a:buNone/>
            </a:pPr>
            <a:r>
              <a:rPr lang="en-US" sz="2400" b="1" dirty="0" kern="400000">
                <a:solidFill>
                  <a:srgbClr val="0B1F3A"/>
                </a:solidFill>
                <a:latin typeface="Arial" pitchFamily="34" charset="0"/>
                <a:ea typeface="Arial" pitchFamily="34" charset="-122"/>
                <a:cs typeface="Arial" pitchFamily="34" charset="-120"/>
              </a:rPr>
              <a:t>Retrieval, not re-training, is the default way to put your data in front of the model</a:t>
            </a:r>
            <a:endParaRPr lang="en-US" sz="2400" b="1" dirty="0" kern="400000">
              <a:solidFill>
                <a:srgbClr val="0B1F3A"/>
              </a:solidFill>
              <a:latin typeface="Arial" pitchFamily="34" charset="0"/>
              <a:ea typeface="Arial" pitchFamily="34" charset="-122"/>
              <a:cs typeface="Arial" pitchFamily="34" charset="-120"/>
            </a:endParaRPr>
          </a:p>
        </p:txBody>
      </p:sp>
      <p:sp>
        <p:nvSpPr>
          <p:cNvPr id="2" name="sc:rag/tracker"/>
          <p:cNvSpPr txBox="1"/>
          <p:nvPr/>
        </p:nvSpPr>
        <p:spPr>
          <a:xfrm>
            <a:off x="548640" y="384048"/>
            <a:ext cx="11094415" cy="219456"/>
          </a:xfrm>
          <a:prstGeom prst="rect">
            <a:avLst/>
          </a:prstGeom>
          <a:noFill/>
          <a:ln/>
        </p:spPr>
        <p:txBody>
          <a:bodyPr wrap="square" lIns="0" tIns="0" rIns="0" bIns="0" rtlCol="0" anchor="t"/>
          <a:lstStyle/>
          <a:p>
            <a:pPr algn="l" indent="0" marL="0">
              <a:lnSpc>
                <a:spcPct val="100000"/>
              </a:lnSpc>
              <a:buNone/>
            </a:pPr>
            <a:r>
              <a:rPr lang="en-US" sz="1000" b="1" dirty="0" kern="400000">
                <a:solidFill>
                  <a:srgbClr val="1F5FBF"/>
                </a:solidFill>
                <a:latin typeface="Arial" pitchFamily="34" charset="0"/>
                <a:ea typeface="Arial" pitchFamily="34" charset="-122"/>
                <a:cs typeface="Arial" pitchFamily="34" charset="-120"/>
              </a:rPr>
              <a:t>HOW YOU SHAPE IT</a:t>
            </a:r>
            <a:endParaRPr lang="en-US" sz="1000" b="1" dirty="0" kern="400000">
              <a:solidFill>
                <a:srgbClr val="1F5FBF"/>
              </a:solidFill>
              <a:latin typeface="Arial" pitchFamily="34" charset="0"/>
              <a:ea typeface="Arial" pitchFamily="34" charset="-122"/>
              <a:cs typeface="Arial" pitchFamily="34" charset="-120"/>
            </a:endParaRPr>
          </a:p>
        </p:txBody>
      </p:sp>
      <p:sp>
        <p:nvSpPr>
          <p:cNvPr id="4" name="Text 2"/>
          <p:cNvSpPr txBox="1"/>
          <p:nvPr/>
        </p:nvSpPr>
        <p:spPr>
          <a:xfrm>
            <a:off x="548640" y="1682496"/>
            <a:ext cx="1005840" cy="777240"/>
          </a:xfrm>
          <a:prstGeom prst="rect">
            <a:avLst/>
          </a:prstGeom>
          <a:noFill/>
          <a:ln/>
        </p:spPr>
        <p:txBody>
          <a:bodyPr wrap="square" lIns="0" tIns="0" rIns="0" bIns="0" rtlCol="0" anchor="t"/>
          <a:lstStyle/>
          <a:p>
            <a:pPr algn="l" indent="0" marL="0">
              <a:lnSpc>
                <a:spcPct val="100000"/>
              </a:lnSpc>
              <a:buNone/>
            </a:pPr>
            <a:r>
              <a:rPr lang="en-US" sz="3800" b="1" dirty="0" kern="400000">
                <a:solidFill>
                  <a:srgbClr val="7796C6"/>
                </a:solidFill>
                <a:latin typeface="Arial" pitchFamily="34" charset="0"/>
                <a:ea typeface="Arial" pitchFamily="34" charset="-122"/>
                <a:cs typeface="Arial" pitchFamily="34" charset="-120"/>
              </a:rPr>
              <a:t>01</a:t>
            </a:r>
            <a:endParaRPr lang="en-US" sz="3800" b="1" dirty="0" kern="400000">
              <a:solidFill>
                <a:srgbClr val="7796C6"/>
              </a:solidFill>
              <a:latin typeface="Arial" pitchFamily="34" charset="0"/>
              <a:ea typeface="Arial" pitchFamily="34" charset="-122"/>
              <a:cs typeface="Arial" pitchFamily="34" charset="-120"/>
            </a:endParaRPr>
          </a:p>
        </p:txBody>
      </p:sp>
      <p:sp>
        <p:nvSpPr>
          <p:cNvPr id="5" name="Shape 3"/>
          <p:cNvSpPr/>
          <p:nvPr/>
        </p:nvSpPr>
        <p:spPr>
          <a:xfrm>
            <a:off x="1508760" y="2071116"/>
            <a:ext cx="1240475" cy="0"/>
          </a:xfrm>
          <a:prstGeom prst="line">
            <a:avLst/>
          </a:prstGeom>
          <a:noFill/>
          <a:ln w="12700">
            <a:solidFill>
              <a:srgbClr val="C9D2DE"/>
            </a:solidFill>
            <a:prstDash val="solid"/>
            <a:tailEnd type="triangle"/>
          </a:ln>
        </p:spPr>
      </p:sp>
      <p:sp>
        <p:nvSpPr>
          <p:cNvPr id="6" name="sc:rag/steps/0/title"/>
          <p:cNvSpPr txBox="1"/>
          <p:nvPr/>
        </p:nvSpPr>
        <p:spPr>
          <a:xfrm>
            <a:off x="548640" y="2551176"/>
            <a:ext cx="1926275" cy="566928"/>
          </a:xfrm>
          <a:prstGeom prst="rect">
            <a:avLst/>
          </a:prstGeom>
          <a:noFill/>
          <a:ln/>
        </p:spPr>
        <p:txBody>
          <a:bodyPr wrap="square" lIns="0" tIns="0" rIns="0" bIns="0" rtlCol="0" anchor="t"/>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Embed your documents</a:t>
            </a:r>
            <a:endParaRPr lang="en-US" sz="1500" b="1" dirty="0" kern="400000">
              <a:solidFill>
                <a:srgbClr val="0B1F3A"/>
              </a:solidFill>
              <a:latin typeface="Arial" pitchFamily="34" charset="0"/>
              <a:ea typeface="Arial" pitchFamily="34" charset="-122"/>
              <a:cs typeface="Arial" pitchFamily="34" charset="-120"/>
            </a:endParaRPr>
          </a:p>
        </p:txBody>
      </p:sp>
      <p:sp>
        <p:nvSpPr>
          <p:cNvPr id="7" name="sc:rag/steps/0/body"/>
          <p:cNvSpPr txBox="1"/>
          <p:nvPr/>
        </p:nvSpPr>
        <p:spPr>
          <a:xfrm>
            <a:off x="548640" y="3191256"/>
            <a:ext cx="1926275" cy="2560320"/>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Convert each document chunk into a vector capturing its meaning. An embedding model (e.g. OpenAI text-embedding-3-small) processes your corpus once.</a:t>
            </a:r>
            <a:endParaRPr lang="en-US" sz="1400" dirty="0" kern="400000">
              <a:solidFill>
                <a:srgbClr val="0B1F3A"/>
              </a:solidFill>
              <a:latin typeface="Arial" pitchFamily="34" charset="0"/>
              <a:ea typeface="Arial" pitchFamily="34" charset="-122"/>
              <a:cs typeface="Arial" pitchFamily="34" charset="-120"/>
            </a:endParaRPr>
          </a:p>
        </p:txBody>
      </p:sp>
      <p:sp>
        <p:nvSpPr>
          <p:cNvPr id="8" name="sc:rag/steps/0/owner"/>
          <p:cNvSpPr txBox="1"/>
          <p:nvPr/>
        </p:nvSpPr>
        <p:spPr>
          <a:xfrm>
            <a:off x="548640" y="5815584"/>
            <a:ext cx="1926275" cy="219456"/>
          </a:xfrm>
          <a:prstGeom prst="rect">
            <a:avLst/>
          </a:prstGeom>
          <a:noFill/>
          <a:ln/>
        </p:spPr>
        <p:txBody>
          <a:bodyPr wrap="square" lIns="0" tIns="0" rIns="0" bIns="0" rtlCol="0" anchor="t"/>
          <a:lstStyle/>
          <a:p>
            <a:pPr algn="l"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Data pipeline</a:t>
            </a:r>
            <a:endParaRPr lang="en-US" sz="1000" dirty="0" kern="400000">
              <a:solidFill>
                <a:srgbClr val="5B6B7F"/>
              </a:solidFill>
              <a:latin typeface="Arial" pitchFamily="34" charset="0"/>
              <a:ea typeface="Arial" pitchFamily="34" charset="-122"/>
              <a:cs typeface="Arial" pitchFamily="34" charset="-120"/>
            </a:endParaRPr>
          </a:p>
        </p:txBody>
      </p:sp>
      <p:sp>
        <p:nvSpPr>
          <p:cNvPr id="9" name="Text 7"/>
          <p:cNvSpPr txBox="1"/>
          <p:nvPr/>
        </p:nvSpPr>
        <p:spPr>
          <a:xfrm>
            <a:off x="2840675" y="1682496"/>
            <a:ext cx="1005840" cy="777240"/>
          </a:xfrm>
          <a:prstGeom prst="rect">
            <a:avLst/>
          </a:prstGeom>
          <a:noFill/>
          <a:ln/>
        </p:spPr>
        <p:txBody>
          <a:bodyPr wrap="square" lIns="0" tIns="0" rIns="0" bIns="0" rtlCol="0" anchor="t"/>
          <a:lstStyle/>
          <a:p>
            <a:pPr algn="l" indent="0" marL="0">
              <a:lnSpc>
                <a:spcPct val="100000"/>
              </a:lnSpc>
              <a:buNone/>
            </a:pPr>
            <a:r>
              <a:rPr lang="en-US" sz="3800" b="1" dirty="0" kern="400000">
                <a:solidFill>
                  <a:srgbClr val="7796C6"/>
                </a:solidFill>
                <a:latin typeface="Arial" pitchFamily="34" charset="0"/>
                <a:ea typeface="Arial" pitchFamily="34" charset="-122"/>
                <a:cs typeface="Arial" pitchFamily="34" charset="-120"/>
              </a:rPr>
              <a:t>02</a:t>
            </a:r>
            <a:endParaRPr lang="en-US" sz="3800" b="1" dirty="0" kern="400000">
              <a:solidFill>
                <a:srgbClr val="7796C6"/>
              </a:solidFill>
              <a:latin typeface="Arial" pitchFamily="34" charset="0"/>
              <a:ea typeface="Arial" pitchFamily="34" charset="-122"/>
              <a:cs typeface="Arial" pitchFamily="34" charset="-120"/>
            </a:endParaRPr>
          </a:p>
        </p:txBody>
      </p:sp>
      <p:sp>
        <p:nvSpPr>
          <p:cNvPr id="10" name="Shape 8"/>
          <p:cNvSpPr/>
          <p:nvPr/>
        </p:nvSpPr>
        <p:spPr>
          <a:xfrm>
            <a:off x="3800795" y="2071116"/>
            <a:ext cx="1240475" cy="0"/>
          </a:xfrm>
          <a:prstGeom prst="line">
            <a:avLst/>
          </a:prstGeom>
          <a:noFill/>
          <a:ln w="12700">
            <a:solidFill>
              <a:srgbClr val="C9D2DE"/>
            </a:solidFill>
            <a:prstDash val="solid"/>
            <a:tailEnd type="triangle"/>
          </a:ln>
        </p:spPr>
      </p:sp>
      <p:sp>
        <p:nvSpPr>
          <p:cNvPr id="11" name="sc:rag/steps/1/title"/>
          <p:cNvSpPr txBox="1"/>
          <p:nvPr/>
        </p:nvSpPr>
        <p:spPr>
          <a:xfrm>
            <a:off x="2840675" y="2551176"/>
            <a:ext cx="1926275" cy="566928"/>
          </a:xfrm>
          <a:prstGeom prst="rect">
            <a:avLst/>
          </a:prstGeom>
          <a:noFill/>
          <a:ln/>
        </p:spPr>
        <p:txBody>
          <a:bodyPr wrap="square" lIns="0" tIns="0" rIns="0" bIns="0" rtlCol="0" anchor="t"/>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Embed the user's question</a:t>
            </a:r>
            <a:endParaRPr lang="en-US" sz="1500" b="1" dirty="0" kern="400000">
              <a:solidFill>
                <a:srgbClr val="0B1F3A"/>
              </a:solidFill>
              <a:latin typeface="Arial" pitchFamily="34" charset="0"/>
              <a:ea typeface="Arial" pitchFamily="34" charset="-122"/>
              <a:cs typeface="Arial" pitchFamily="34" charset="-120"/>
            </a:endParaRPr>
          </a:p>
        </p:txBody>
      </p:sp>
      <p:sp>
        <p:nvSpPr>
          <p:cNvPr id="12" name="sc:rag/steps/1/body"/>
          <p:cNvSpPr txBox="1"/>
          <p:nvPr/>
        </p:nvSpPr>
        <p:spPr>
          <a:xfrm>
            <a:off x="2840675" y="3191256"/>
            <a:ext cx="1926275" cy="2560320"/>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At request time, convert the user's question into a vector using the same model. Semantic similarity is now measurable across all chunks.</a:t>
            </a:r>
            <a:endParaRPr lang="en-US" sz="1400" dirty="0" kern="400000">
              <a:solidFill>
                <a:srgbClr val="0B1F3A"/>
              </a:solidFill>
              <a:latin typeface="Arial" pitchFamily="34" charset="0"/>
              <a:ea typeface="Arial" pitchFamily="34" charset="-122"/>
              <a:cs typeface="Arial" pitchFamily="34" charset="-120"/>
            </a:endParaRPr>
          </a:p>
        </p:txBody>
      </p:sp>
      <p:sp>
        <p:nvSpPr>
          <p:cNvPr id="13" name="sc:rag/steps/1/owner"/>
          <p:cNvSpPr txBox="1"/>
          <p:nvPr/>
        </p:nvSpPr>
        <p:spPr>
          <a:xfrm>
            <a:off x="2840675" y="5815584"/>
            <a:ext cx="1926275" cy="219456"/>
          </a:xfrm>
          <a:prstGeom prst="rect">
            <a:avLst/>
          </a:prstGeom>
          <a:noFill/>
          <a:ln/>
        </p:spPr>
        <p:txBody>
          <a:bodyPr wrap="square" lIns="0" tIns="0" rIns="0" bIns="0" rtlCol="0" anchor="t"/>
          <a:lstStyle/>
          <a:p>
            <a:pPr algn="l"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Application</a:t>
            </a:r>
            <a:endParaRPr lang="en-US" sz="1000" dirty="0" kern="400000">
              <a:solidFill>
                <a:srgbClr val="5B6B7F"/>
              </a:solidFill>
              <a:latin typeface="Arial" pitchFamily="34" charset="0"/>
              <a:ea typeface="Arial" pitchFamily="34" charset="-122"/>
              <a:cs typeface="Arial" pitchFamily="34" charset="-120"/>
            </a:endParaRPr>
          </a:p>
        </p:txBody>
      </p:sp>
      <p:sp>
        <p:nvSpPr>
          <p:cNvPr id="14" name="Text 12"/>
          <p:cNvSpPr txBox="1"/>
          <p:nvPr/>
        </p:nvSpPr>
        <p:spPr>
          <a:xfrm>
            <a:off x="5132710" y="1682496"/>
            <a:ext cx="1005840" cy="777240"/>
          </a:xfrm>
          <a:prstGeom prst="rect">
            <a:avLst/>
          </a:prstGeom>
          <a:noFill/>
          <a:ln/>
        </p:spPr>
        <p:txBody>
          <a:bodyPr wrap="square" lIns="0" tIns="0" rIns="0" bIns="0" rtlCol="0" anchor="t"/>
          <a:lstStyle/>
          <a:p>
            <a:pPr algn="l" indent="0" marL="0">
              <a:lnSpc>
                <a:spcPct val="100000"/>
              </a:lnSpc>
              <a:buNone/>
            </a:pPr>
            <a:r>
              <a:rPr lang="en-US" sz="3800" b="1" dirty="0" kern="400000">
                <a:solidFill>
                  <a:srgbClr val="7796C6"/>
                </a:solidFill>
                <a:latin typeface="Arial" pitchFamily="34" charset="0"/>
                <a:ea typeface="Arial" pitchFamily="34" charset="-122"/>
                <a:cs typeface="Arial" pitchFamily="34" charset="-120"/>
              </a:rPr>
              <a:t>03</a:t>
            </a:r>
            <a:endParaRPr lang="en-US" sz="3800" b="1" dirty="0" kern="400000">
              <a:solidFill>
                <a:srgbClr val="7796C6"/>
              </a:solidFill>
              <a:latin typeface="Arial" pitchFamily="34" charset="0"/>
              <a:ea typeface="Arial" pitchFamily="34" charset="-122"/>
              <a:cs typeface="Arial" pitchFamily="34" charset="-120"/>
            </a:endParaRPr>
          </a:p>
        </p:txBody>
      </p:sp>
      <p:sp>
        <p:nvSpPr>
          <p:cNvPr id="15" name="Shape 13"/>
          <p:cNvSpPr/>
          <p:nvPr/>
        </p:nvSpPr>
        <p:spPr>
          <a:xfrm>
            <a:off x="6092830" y="2071116"/>
            <a:ext cx="1240475" cy="0"/>
          </a:xfrm>
          <a:prstGeom prst="line">
            <a:avLst/>
          </a:prstGeom>
          <a:noFill/>
          <a:ln w="12700">
            <a:solidFill>
              <a:srgbClr val="C9D2DE"/>
            </a:solidFill>
            <a:prstDash val="solid"/>
            <a:tailEnd type="triangle"/>
          </a:ln>
        </p:spPr>
      </p:sp>
      <p:sp>
        <p:nvSpPr>
          <p:cNvPr id="16" name="sc:rag/steps/2/title"/>
          <p:cNvSpPr txBox="1"/>
          <p:nvPr/>
        </p:nvSpPr>
        <p:spPr>
          <a:xfrm>
            <a:off x="5132710" y="2551176"/>
            <a:ext cx="1926275" cy="566928"/>
          </a:xfrm>
          <a:prstGeom prst="rect">
            <a:avLst/>
          </a:prstGeom>
          <a:noFill/>
          <a:ln/>
        </p:spPr>
        <p:txBody>
          <a:bodyPr wrap="square" lIns="0" tIns="0" rIns="0" bIns="0" rtlCol="0" anchor="t"/>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Retrieve the closest chunks</a:t>
            </a:r>
            <a:endParaRPr lang="en-US" sz="1500" b="1" dirty="0" kern="400000">
              <a:solidFill>
                <a:srgbClr val="0B1F3A"/>
              </a:solidFill>
              <a:latin typeface="Arial" pitchFamily="34" charset="0"/>
              <a:ea typeface="Arial" pitchFamily="34" charset="-122"/>
              <a:cs typeface="Arial" pitchFamily="34" charset="-120"/>
            </a:endParaRPr>
          </a:p>
        </p:txBody>
      </p:sp>
      <p:sp>
        <p:nvSpPr>
          <p:cNvPr id="17" name="sc:rag/steps/2/body"/>
          <p:cNvSpPr txBox="1"/>
          <p:nvPr/>
        </p:nvSpPr>
        <p:spPr>
          <a:xfrm>
            <a:off x="5132710" y="3191256"/>
            <a:ext cx="1926275" cy="2560320"/>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Find chunks whose vectors are closest to the question vector. A vector database returns the top-k most relevant passages in milliseconds.</a:t>
            </a:r>
            <a:endParaRPr lang="en-US" sz="1400" dirty="0" kern="400000">
              <a:solidFill>
                <a:srgbClr val="0B1F3A"/>
              </a:solidFill>
              <a:latin typeface="Arial" pitchFamily="34" charset="0"/>
              <a:ea typeface="Arial" pitchFamily="34" charset="-122"/>
              <a:cs typeface="Arial" pitchFamily="34" charset="-120"/>
            </a:endParaRPr>
          </a:p>
        </p:txBody>
      </p:sp>
      <p:sp>
        <p:nvSpPr>
          <p:cNvPr id="18" name="sc:rag/steps/2/owner"/>
          <p:cNvSpPr txBox="1"/>
          <p:nvPr/>
        </p:nvSpPr>
        <p:spPr>
          <a:xfrm>
            <a:off x="5132710" y="5815584"/>
            <a:ext cx="1926275" cy="219456"/>
          </a:xfrm>
          <a:prstGeom prst="rect">
            <a:avLst/>
          </a:prstGeom>
          <a:noFill/>
          <a:ln/>
        </p:spPr>
        <p:txBody>
          <a:bodyPr wrap="square" lIns="0" tIns="0" rIns="0" bIns="0" rtlCol="0" anchor="t"/>
          <a:lstStyle/>
          <a:p>
            <a:pPr algn="l"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Application</a:t>
            </a:r>
            <a:endParaRPr lang="en-US" sz="1000" dirty="0" kern="400000">
              <a:solidFill>
                <a:srgbClr val="5B6B7F"/>
              </a:solidFill>
              <a:latin typeface="Arial" pitchFamily="34" charset="0"/>
              <a:ea typeface="Arial" pitchFamily="34" charset="-122"/>
              <a:cs typeface="Arial" pitchFamily="34" charset="-120"/>
            </a:endParaRPr>
          </a:p>
        </p:txBody>
      </p:sp>
      <p:sp>
        <p:nvSpPr>
          <p:cNvPr id="19" name="Text 17"/>
          <p:cNvSpPr txBox="1"/>
          <p:nvPr/>
        </p:nvSpPr>
        <p:spPr>
          <a:xfrm>
            <a:off x="7424745" y="1682496"/>
            <a:ext cx="1005840" cy="777240"/>
          </a:xfrm>
          <a:prstGeom prst="rect">
            <a:avLst/>
          </a:prstGeom>
          <a:noFill/>
          <a:ln/>
        </p:spPr>
        <p:txBody>
          <a:bodyPr wrap="square" lIns="0" tIns="0" rIns="0" bIns="0" rtlCol="0" anchor="t"/>
          <a:lstStyle/>
          <a:p>
            <a:pPr algn="l" indent="0" marL="0">
              <a:lnSpc>
                <a:spcPct val="100000"/>
              </a:lnSpc>
              <a:buNone/>
            </a:pPr>
            <a:r>
              <a:rPr lang="en-US" sz="3800" b="1" dirty="0" kern="400000">
                <a:solidFill>
                  <a:srgbClr val="1F5FBF"/>
                </a:solidFill>
                <a:latin typeface="Arial" pitchFamily="34" charset="0"/>
                <a:ea typeface="Arial" pitchFamily="34" charset="-122"/>
                <a:cs typeface="Arial" pitchFamily="34" charset="-120"/>
              </a:rPr>
              <a:t>04</a:t>
            </a:r>
            <a:endParaRPr lang="en-US" sz="3800" b="1" dirty="0" kern="400000">
              <a:solidFill>
                <a:srgbClr val="1F5FBF"/>
              </a:solidFill>
              <a:latin typeface="Arial" pitchFamily="34" charset="0"/>
              <a:ea typeface="Arial" pitchFamily="34" charset="-122"/>
              <a:cs typeface="Arial" pitchFamily="34" charset="-120"/>
            </a:endParaRPr>
          </a:p>
        </p:txBody>
      </p:sp>
      <p:sp>
        <p:nvSpPr>
          <p:cNvPr id="20" name="Shape 18"/>
          <p:cNvSpPr/>
          <p:nvPr/>
        </p:nvSpPr>
        <p:spPr>
          <a:xfrm>
            <a:off x="8384865" y="2071116"/>
            <a:ext cx="1240475" cy="0"/>
          </a:xfrm>
          <a:prstGeom prst="line">
            <a:avLst/>
          </a:prstGeom>
          <a:noFill/>
          <a:ln w="12700">
            <a:solidFill>
              <a:srgbClr val="C9D2DE"/>
            </a:solidFill>
            <a:prstDash val="solid"/>
            <a:tailEnd type="triangle"/>
          </a:ln>
        </p:spPr>
      </p:sp>
      <p:sp>
        <p:nvSpPr>
          <p:cNvPr id="21" name="sc:rag/steps/3/title"/>
          <p:cNvSpPr txBox="1"/>
          <p:nvPr/>
        </p:nvSpPr>
        <p:spPr>
          <a:xfrm>
            <a:off x="7424745" y="2551176"/>
            <a:ext cx="1926275" cy="566928"/>
          </a:xfrm>
          <a:prstGeom prst="rect">
            <a:avLst/>
          </a:prstGeom>
          <a:noFill/>
          <a:ln/>
        </p:spPr>
        <p:txBody>
          <a:bodyPr wrap="square" lIns="0" tIns="0" rIns="0" bIns="0" rtlCol="0" anchor="t"/>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Add chunks to the prompt</a:t>
            </a:r>
            <a:endParaRPr lang="en-US" sz="1500" b="1" dirty="0" kern="400000">
              <a:solidFill>
                <a:srgbClr val="0B1F3A"/>
              </a:solidFill>
              <a:latin typeface="Arial" pitchFamily="34" charset="0"/>
              <a:ea typeface="Arial" pitchFamily="34" charset="-122"/>
              <a:cs typeface="Arial" pitchFamily="34" charset="-120"/>
            </a:endParaRPr>
          </a:p>
        </p:txBody>
      </p:sp>
      <p:sp>
        <p:nvSpPr>
          <p:cNvPr id="22" name="sc:rag/steps/3/body"/>
          <p:cNvSpPr txBox="1"/>
          <p:nvPr/>
        </p:nvSpPr>
        <p:spPr>
          <a:xfrm>
            <a:off x="7424745" y="3191256"/>
            <a:ext cx="1926275" cy="2560320"/>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Put retrieved passages and the question into the context window. The model reads only the relevant content and answers from your data — no retraining.</a:t>
            </a:r>
            <a:endParaRPr lang="en-US" sz="1400" dirty="0" kern="400000">
              <a:solidFill>
                <a:srgbClr val="0B1F3A"/>
              </a:solidFill>
              <a:latin typeface="Arial" pitchFamily="34" charset="0"/>
              <a:ea typeface="Arial" pitchFamily="34" charset="-122"/>
              <a:cs typeface="Arial" pitchFamily="34" charset="-120"/>
            </a:endParaRPr>
          </a:p>
        </p:txBody>
      </p:sp>
      <p:sp>
        <p:nvSpPr>
          <p:cNvPr id="23" name="sc:rag/steps/3/owner"/>
          <p:cNvSpPr txBox="1"/>
          <p:nvPr/>
        </p:nvSpPr>
        <p:spPr>
          <a:xfrm>
            <a:off x="7424745" y="5815584"/>
            <a:ext cx="1926275" cy="219456"/>
          </a:xfrm>
          <a:prstGeom prst="rect">
            <a:avLst/>
          </a:prstGeom>
          <a:noFill/>
          <a:ln/>
        </p:spPr>
        <p:txBody>
          <a:bodyPr wrap="square" lIns="0" tIns="0" rIns="0" bIns="0" rtlCol="0" anchor="t"/>
          <a:lstStyle/>
          <a:p>
            <a:pPr algn="l"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Application</a:t>
            </a:r>
            <a:endParaRPr lang="en-US" sz="1000" dirty="0" kern="400000">
              <a:solidFill>
                <a:srgbClr val="5B6B7F"/>
              </a:solidFill>
              <a:latin typeface="Arial" pitchFamily="34" charset="0"/>
              <a:ea typeface="Arial" pitchFamily="34" charset="-122"/>
              <a:cs typeface="Arial" pitchFamily="34" charset="-120"/>
            </a:endParaRPr>
          </a:p>
        </p:txBody>
      </p:sp>
      <p:sp>
        <p:nvSpPr>
          <p:cNvPr id="24" name="Text 22"/>
          <p:cNvSpPr txBox="1"/>
          <p:nvPr/>
        </p:nvSpPr>
        <p:spPr>
          <a:xfrm>
            <a:off x="9716780" y="1682496"/>
            <a:ext cx="1005840" cy="777240"/>
          </a:xfrm>
          <a:prstGeom prst="rect">
            <a:avLst/>
          </a:prstGeom>
          <a:noFill/>
          <a:ln/>
        </p:spPr>
        <p:txBody>
          <a:bodyPr wrap="square" lIns="0" tIns="0" rIns="0" bIns="0" rtlCol="0" anchor="t"/>
          <a:lstStyle/>
          <a:p>
            <a:pPr algn="l" indent="0" marL="0">
              <a:lnSpc>
                <a:spcPct val="100000"/>
              </a:lnSpc>
              <a:buNone/>
            </a:pPr>
            <a:r>
              <a:rPr lang="en-US" sz="3800" b="1" dirty="0" kern="400000">
                <a:solidFill>
                  <a:srgbClr val="7796C6"/>
                </a:solidFill>
                <a:latin typeface="Arial" pitchFamily="34" charset="0"/>
                <a:ea typeface="Arial" pitchFamily="34" charset="-122"/>
                <a:cs typeface="Arial" pitchFamily="34" charset="-120"/>
              </a:rPr>
              <a:t>05</a:t>
            </a:r>
            <a:endParaRPr lang="en-US" sz="3800" b="1" dirty="0" kern="400000">
              <a:solidFill>
                <a:srgbClr val="7796C6"/>
              </a:solidFill>
              <a:latin typeface="Arial" pitchFamily="34" charset="0"/>
              <a:ea typeface="Arial" pitchFamily="34" charset="-122"/>
              <a:cs typeface="Arial" pitchFamily="34" charset="-120"/>
            </a:endParaRPr>
          </a:p>
        </p:txBody>
      </p:sp>
      <p:sp>
        <p:nvSpPr>
          <p:cNvPr id="25" name="sc:rag/steps/4/title"/>
          <p:cNvSpPr txBox="1"/>
          <p:nvPr/>
        </p:nvSpPr>
        <p:spPr>
          <a:xfrm>
            <a:off x="9716780" y="2551176"/>
            <a:ext cx="1926275" cy="566928"/>
          </a:xfrm>
          <a:prstGeom prst="rect">
            <a:avLst/>
          </a:prstGeom>
          <a:noFill/>
          <a:ln/>
        </p:spPr>
        <p:txBody>
          <a:bodyPr wrap="square" lIns="0" tIns="0" rIns="0" bIns="0" rtlCol="0" anchor="t"/>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Return and cite the answer</a:t>
            </a:r>
            <a:endParaRPr lang="en-US" sz="1500" b="1" dirty="0" kern="400000">
              <a:solidFill>
                <a:srgbClr val="0B1F3A"/>
              </a:solidFill>
              <a:latin typeface="Arial" pitchFamily="34" charset="0"/>
              <a:ea typeface="Arial" pitchFamily="34" charset="-122"/>
              <a:cs typeface="Arial" pitchFamily="34" charset="-120"/>
            </a:endParaRPr>
          </a:p>
        </p:txBody>
      </p:sp>
      <p:sp>
        <p:nvSpPr>
          <p:cNvPr id="26" name="sc:rag/steps/4/body"/>
          <p:cNvSpPr txBox="1"/>
          <p:nvPr/>
        </p:nvSpPr>
        <p:spPr>
          <a:xfrm>
            <a:off x="9716780" y="3191256"/>
            <a:ext cx="1926275" cy="2560320"/>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The model responds grounded in retrieved text. Ask it to cite sources, giving users a path to the original. Re-embed when documents change.</a:t>
            </a:r>
            <a:endParaRPr lang="en-US" sz="1400" dirty="0" kern="400000">
              <a:solidFill>
                <a:srgbClr val="0B1F3A"/>
              </a:solidFill>
              <a:latin typeface="Arial" pitchFamily="34" charset="0"/>
              <a:ea typeface="Arial" pitchFamily="34" charset="-122"/>
              <a:cs typeface="Arial" pitchFamily="34" charset="-120"/>
            </a:endParaRPr>
          </a:p>
        </p:txBody>
      </p:sp>
      <p:sp>
        <p:nvSpPr>
          <p:cNvPr id="27" name="sc:rag/steps/4/owner"/>
          <p:cNvSpPr txBox="1"/>
          <p:nvPr/>
        </p:nvSpPr>
        <p:spPr>
          <a:xfrm>
            <a:off x="9716780" y="5815584"/>
            <a:ext cx="1926275" cy="219456"/>
          </a:xfrm>
          <a:prstGeom prst="rect">
            <a:avLst/>
          </a:prstGeom>
          <a:noFill/>
          <a:ln/>
        </p:spPr>
        <p:txBody>
          <a:bodyPr wrap="square" lIns="0" tIns="0" rIns="0" bIns="0" rtlCol="0" anchor="t"/>
          <a:lstStyle/>
          <a:p>
            <a:pPr algn="l"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Application</a:t>
            </a:r>
            <a:endParaRPr lang="en-US" sz="1000" dirty="0" kern="400000">
              <a:solidFill>
                <a:srgbClr val="5B6B7F"/>
              </a:solidFill>
              <a:latin typeface="Arial" pitchFamily="34" charset="0"/>
              <a:ea typeface="Arial" pitchFamily="34" charset="-122"/>
              <a:cs typeface="Arial" pitchFamily="34" charset="-120"/>
            </a:endParaRPr>
          </a:p>
        </p:txBody>
      </p:sp>
      <p:sp>
        <p:nvSpPr>
          <p:cNvPr id="28" name="sc:rag/sources"/>
          <p:cNvSpPr txBox="1"/>
          <p:nvPr/>
        </p:nvSpPr>
        <p:spPr>
          <a:xfrm>
            <a:off x="548640" y="5961888"/>
            <a:ext cx="9997135" cy="292608"/>
          </a:xfrm>
          <a:prstGeom prst="rect">
            <a:avLst/>
          </a:prstGeom>
          <a:noFill/>
          <a:ln/>
        </p:spPr>
        <p:txBody>
          <a:bodyPr wrap="square" lIns="0" tIns="0" rIns="0" bIns="0" rtlCol="0" anchor="b"/>
          <a:lstStyle/>
          <a:p>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Source: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1" invalidUrl="" action="" tgtFrame="" tooltip="https://arxiv.org/abs/2005.11401" history="1" highlightClick="0" endSnd="0">
                  <a:extLst>
                    <a:ext uri="{A12FA001-AC4F-418D-AE19-62706E023703}">
                      <ahyp:hlinkClr xmlns:ahyp="http://schemas.microsoft.com/office/drawing/2018/hyperlinkcolor" val="tx"/>
                    </a:ext>
                  </a:extLst>
                </a:hlinkClick>
              </a:rPr>
              <a:t>Retrieval-Augmented Generation for Knowledge-Intensive NLP Tasks (2020)</a:t>
            </a:r>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2" invalidUrl="" action="" tgtFrame="" tooltip="https://platform.openai.com/docs/models" history="1" highlightClick="0" endSnd="0">
                  <a:extLst>
                    <a:ext uri="{A12FA001-AC4F-418D-AE19-62706E023703}">
                      <ahyp:hlinkClr xmlns:ahyp="http://schemas.microsoft.com/office/drawing/2018/hyperlinkcolor" val="tx"/>
                    </a:ext>
                  </a:extLst>
                </a:hlinkClick>
              </a:rPr>
              <a:t>OpenAI platform documentation — models and pricing (2024)</a:t>
            </a:r>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3" invalidUrl="" action="" tgtFrame="" tooltip="https://huggingface.co/docs" history="1" highlightClick="0" endSnd="0">
                  <a:extLst>
                    <a:ext uri="{A12FA001-AC4F-418D-AE19-62706E023703}">
                      <ahyp:hlinkClr xmlns:ahyp="http://schemas.microsoft.com/office/drawing/2018/hyperlinkcolor" val="tx"/>
                    </a:ext>
                  </a:extLst>
                </a:hlinkClick>
              </a:rPr>
              <a:t>Hugging Face fine-tuning and embeddings documentation (2024)</a:t>
            </a:r>
            <a:endParaRPr lang="en-US" sz="800" u="sng" dirty="0" kern="400000">
              <a:solidFill>
                <a:srgbClr val="5B6B7F"/>
              </a:solidFill>
              <a:latin typeface="Arial" pitchFamily="34" charset="0"/>
              <a:ea typeface="Arial" pitchFamily="34" charset="-122"/>
              <a:cs typeface="Arial" pitchFamily="34" charset="-120"/>
            </a:endParaRPr>
          </a:p>
        </p:txBody>
      </p:sp>
      <p:sp>
        <p:nvSpPr>
          <p:cNvPr id="25" name="Slide Number Placeholder 0"/>
          <p:cNvSpPr>
            <a:spLocks noGrp="1"/>
          </p:cNvSpPr>
          <p:nvPr>
            <p:ph type="sldNum" sz="quarter" idx="4294967295"/>
          </p:nvPr>
        </p:nvSpPr>
        <p:spPr>
          <a:xfrm>
            <a:off x="10728655" y="6382512"/>
            <a:ext cx="914400" cy="182880"/>
          </a:xfrm>
          <a:prstGeom prst="rect">
            <a:avLst/>
          </a:prstGeom>
          <a:extLst>
            <a:ext uri="{C572A759-6A51-4108-AA02-DFA0A04FC94B}">
              <ma14:wrappingTextBoxFlag xmlns:ma14="http://schemas.microsoft.com/office/mac/drawingml/2011/main" val="0"/>
            </a:ext>
          </a:extLst>
        </p:spPr>
        <p:txBody>
          <a:bodyPr lIns="0" tIns="0" rIns="0" bIns="0"/>
          <a:lstStyle>
            <a:lvl1pPr>
              <a:defRPr sz="850" kern="400000">
                <a:solidFill>
                  <a:srgbClr val="5B6B7F"/>
                </a:solidFill>
                <a:latin typeface="Arial"/>
                <a:ea typeface="Arial"/>
                <a:cs typeface="Arial"/>
              </a:defRPr>
            </a:lvl1pPr>
          </a:lstStyle>
          <a:p>
            <a:pPr algn="r"/>
            <a:fld id="{F7021451-1387-4CA6-816F-3879F97B5CBC}" type="slidenum">
              <a:rPr b="0" lang="en-US" kern="400000"/>
              <a:t>6</a:t>
            </a:fld>
            <a:endParaRPr b="0" lang="en-US" kern="400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SlideCraft Title sc:ft-vs-prompting/title"/>
          <p:cNvSpPr>
            <a:spLocks xmlns:a="http://schemas.openxmlformats.org/drawingml/2006/main" noGrp="1"/>
          </p:cNvSpPr>
          <p:nvPr>
            <p:ph type="title"/>
          </p:nvPr>
        </p:nvSpPr>
        <p:spPr>
          <a:xfrm>
            <a:off x="548640" y="640080"/>
            <a:ext cx="11094415" cy="896112"/>
          </a:xfrm>
          <a:prstGeom prst="rect">
            <a:avLst/>
          </a:prstGeom>
          <a:noFill/>
          <a:ln/>
        </p:spPr>
        <p:txBody>
          <a:bodyPr wrap="square" lIns="0" tIns="0" rIns="0" bIns="0" rtlCol="0" anchor="t"/>
          <a:lstStyle/>
          <a:p>
            <a:pPr algn="l" indent="0" marL="0">
              <a:lnSpc>
                <a:spcPct val="93333"/>
              </a:lnSpc>
              <a:buNone/>
            </a:pPr>
            <a:r>
              <a:rPr lang="en-US" sz="2400" b="1" dirty="0" kern="400000">
                <a:solidFill>
                  <a:srgbClr val="0B1F3A"/>
                </a:solidFill>
                <a:latin typeface="Arial" pitchFamily="34" charset="0"/>
                <a:ea typeface="Arial" pitchFamily="34" charset="-122"/>
                <a:cs typeface="Arial" pitchFamily="34" charset="-120"/>
              </a:rPr>
              <a:t>Try prompting first; fine-tune only when prompting plateaus on a stable task</a:t>
            </a:r>
            <a:endParaRPr lang="en-US" sz="2400" b="1" dirty="0" kern="400000">
              <a:solidFill>
                <a:srgbClr val="0B1F3A"/>
              </a:solidFill>
              <a:latin typeface="Arial" pitchFamily="34" charset="0"/>
              <a:ea typeface="Arial" pitchFamily="34" charset="-122"/>
              <a:cs typeface="Arial" pitchFamily="34" charset="-120"/>
            </a:endParaRPr>
          </a:p>
        </p:txBody>
      </p:sp>
      <p:sp>
        <p:nvSpPr>
          <p:cNvPr id="2" name="sc:ft-vs-prompting/tracker"/>
          <p:cNvSpPr txBox="1"/>
          <p:nvPr/>
        </p:nvSpPr>
        <p:spPr>
          <a:xfrm>
            <a:off x="548640" y="384048"/>
            <a:ext cx="11094415" cy="219456"/>
          </a:xfrm>
          <a:prstGeom prst="rect">
            <a:avLst/>
          </a:prstGeom>
          <a:noFill/>
          <a:ln/>
        </p:spPr>
        <p:txBody>
          <a:bodyPr wrap="square" lIns="0" tIns="0" rIns="0" bIns="0" rtlCol="0" anchor="t"/>
          <a:lstStyle/>
          <a:p>
            <a:pPr algn="l" indent="0" marL="0">
              <a:lnSpc>
                <a:spcPct val="100000"/>
              </a:lnSpc>
              <a:buNone/>
            </a:pPr>
            <a:r>
              <a:rPr lang="en-US" sz="1000" b="1" dirty="0" kern="400000">
                <a:solidFill>
                  <a:srgbClr val="1F5FBF"/>
                </a:solidFill>
                <a:latin typeface="Arial" pitchFamily="34" charset="0"/>
                <a:ea typeface="Arial" pitchFamily="34" charset="-122"/>
                <a:cs typeface="Arial" pitchFamily="34" charset="-120"/>
              </a:rPr>
              <a:t>HOW YOU SHAPE IT</a:t>
            </a:r>
            <a:endParaRPr lang="en-US" sz="1000" b="1" dirty="0" kern="400000">
              <a:solidFill>
                <a:srgbClr val="1F5FBF"/>
              </a:solidFill>
              <a:latin typeface="Arial" pitchFamily="34" charset="0"/>
              <a:ea typeface="Arial" pitchFamily="34" charset="-122"/>
              <a:cs typeface="Arial" pitchFamily="34" charset="-120"/>
            </a:endParaRPr>
          </a:p>
        </p:txBody>
      </p:sp>
      <p:sp>
        <p:nvSpPr>
          <p:cNvPr id="4" name="Shape 2"/>
          <p:cNvSpPr/>
          <p:nvPr/>
        </p:nvSpPr>
        <p:spPr>
          <a:xfrm>
            <a:off x="548640" y="5547404"/>
            <a:ext cx="11094415" cy="524212"/>
          </a:xfrm>
          <a:prstGeom prst="rect">
            <a:avLst/>
          </a:prstGeom>
          <a:solidFill>
            <a:srgbClr val="F2F5F9"/>
          </a:solidFill>
          <a:ln/>
        </p:spPr>
      </p:sp>
      <p:sp>
        <p:nvSpPr>
          <p:cNvPr id="5" name="Shape 3"/>
          <p:cNvSpPr/>
          <p:nvPr/>
        </p:nvSpPr>
        <p:spPr>
          <a:xfrm>
            <a:off x="548640" y="5547404"/>
            <a:ext cx="54864" cy="524212"/>
          </a:xfrm>
          <a:prstGeom prst="rect">
            <a:avLst/>
          </a:prstGeom>
          <a:solidFill>
            <a:srgbClr val="1F5FBF"/>
          </a:solidFill>
          <a:ln/>
        </p:spPr>
      </p:sp>
      <p:sp>
        <p:nvSpPr>
          <p:cNvPr id="6" name="sc:ft-vs-prompting/verdict"/>
          <p:cNvSpPr txBox="1"/>
          <p:nvPr/>
        </p:nvSpPr>
        <p:spPr>
          <a:xfrm>
            <a:off x="777240" y="5547404"/>
            <a:ext cx="10637215" cy="524212"/>
          </a:xfrm>
          <a:prstGeom prst="rect">
            <a:avLst/>
          </a:prstGeom>
          <a:noFill/>
          <a:ln/>
        </p:spPr>
        <p:txBody>
          <a:bodyPr wrap="square" lIns="0" tIns="0" rIns="0" bIns="0" rtlCol="0" anchor="ctr"/>
          <a:lstStyle/>
          <a:p>
            <a:pPr algn="l" indent="0" marL="0">
              <a:lnSpc>
                <a:spcPct val="100000"/>
              </a:lnSpc>
              <a:buNone/>
            </a:pPr>
            <a:r>
              <a:rPr lang="en-US" sz="1400" b="1" dirty="0" kern="400000">
                <a:solidFill>
                  <a:srgbClr val="0B1F3A"/>
                </a:solidFill>
                <a:latin typeface="Arial" pitchFamily="34" charset="0"/>
                <a:ea typeface="Arial" pitchFamily="34" charset="-122"/>
                <a:cs typeface="Arial" pitchFamily="34" charset="-120"/>
              </a:rPr>
              <a:t>Verdict:</a:t>
            </a:r>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 Start with prompting; add RAG when you need live data; fine-tune only on a stable proven task</a:t>
            </a:r>
            <a:endParaRPr lang="en-US" sz="1400" dirty="0" kern="400000">
              <a:solidFill>
                <a:srgbClr val="0B1F3A"/>
              </a:solidFill>
              <a:latin typeface="Arial" pitchFamily="34" charset="0"/>
              <a:ea typeface="Arial" pitchFamily="34" charset="-122"/>
              <a:cs typeface="Arial" pitchFamily="34" charset="-120"/>
            </a:endParaRPr>
          </a:p>
        </p:txBody>
      </p:sp>
      <p:sp>
        <p:nvSpPr>
          <p:cNvPr id="7" name="Shape 5"/>
          <p:cNvSpPr/>
          <p:nvPr/>
        </p:nvSpPr>
        <p:spPr>
          <a:xfrm>
            <a:off x="4028310" y="1682496"/>
            <a:ext cx="2477288" cy="3700316"/>
          </a:xfrm>
          <a:prstGeom prst="rect">
            <a:avLst/>
          </a:prstGeom>
          <a:solidFill>
            <a:srgbClr val="E3ECF9"/>
          </a:solidFill>
          <a:ln/>
        </p:spPr>
      </p:sp>
      <p:sp>
        <p:nvSpPr>
          <p:cNvPr id="8" name="Text 6"/>
          <p:cNvSpPr txBox="1"/>
          <p:nvPr/>
        </p:nvSpPr>
        <p:spPr>
          <a:xfrm>
            <a:off x="4128894" y="1755648"/>
            <a:ext cx="2276120" cy="201168"/>
          </a:xfrm>
          <a:prstGeom prst="rect">
            <a:avLst/>
          </a:prstGeom>
          <a:noFill/>
          <a:ln/>
        </p:spPr>
        <p:txBody>
          <a:bodyPr wrap="square" lIns="0" tIns="0" rIns="0" bIns="0" rtlCol="0" anchor="t"/>
          <a:lstStyle/>
          <a:p>
            <a:pPr algn="ctr" indent="0" marL="0">
              <a:lnSpc>
                <a:spcPct val="100000"/>
              </a:lnSpc>
              <a:buNone/>
            </a:pPr>
            <a:r>
              <a:rPr lang="en-US" sz="850" b="1" dirty="0" kern="400000">
                <a:solidFill>
                  <a:srgbClr val="1F5FBF"/>
                </a:solidFill>
                <a:latin typeface="Arial" pitchFamily="34" charset="0"/>
                <a:ea typeface="Arial" pitchFamily="34" charset="-122"/>
                <a:cs typeface="Arial" pitchFamily="34" charset="-120"/>
              </a:rPr>
              <a:t>RECOMMENDED</a:t>
            </a:r>
            <a:endParaRPr lang="en-US" sz="850" b="1" dirty="0" kern="400000">
              <a:solidFill>
                <a:srgbClr val="1F5FBF"/>
              </a:solidFill>
              <a:latin typeface="Arial" pitchFamily="34" charset="0"/>
              <a:ea typeface="Arial" pitchFamily="34" charset="-122"/>
              <a:cs typeface="Arial" pitchFamily="34" charset="-120"/>
            </a:endParaRPr>
          </a:p>
        </p:txBody>
      </p:sp>
      <p:sp>
        <p:nvSpPr>
          <p:cNvPr id="9" name="sc:ft-vs-prompting/options/0/name"/>
          <p:cNvSpPr txBox="1"/>
          <p:nvPr/>
        </p:nvSpPr>
        <p:spPr>
          <a:xfrm>
            <a:off x="4128894" y="1956816"/>
            <a:ext cx="2276120" cy="274320"/>
          </a:xfrm>
          <a:prstGeom prst="rect">
            <a:avLst/>
          </a:prstGeom>
          <a:noFill/>
          <a:ln/>
        </p:spPr>
        <p:txBody>
          <a:bodyPr wrap="square" lIns="0" tIns="0" rIns="0" bIns="0" rtlCol="0" anchor="t"/>
          <a:lstStyle/>
          <a:p>
            <a:pPr algn="ctr" indent="0" marL="0">
              <a:lnSpc>
                <a:spcPct val="100000"/>
              </a:lnSpc>
              <a:buNone/>
            </a:pPr>
            <a:r>
              <a:rPr lang="en-US" sz="1500" b="1" dirty="0" kern="400000">
                <a:solidFill>
                  <a:srgbClr val="1F5FBF"/>
                </a:solidFill>
                <a:latin typeface="Arial" pitchFamily="34" charset="0"/>
                <a:ea typeface="Arial" pitchFamily="34" charset="-122"/>
                <a:cs typeface="Arial" pitchFamily="34" charset="-120"/>
              </a:rPr>
              <a:t>Prompting</a:t>
            </a:r>
            <a:endParaRPr lang="en-US" sz="1500" b="1" dirty="0" kern="400000">
              <a:solidFill>
                <a:srgbClr val="1F5FBF"/>
              </a:solidFill>
              <a:latin typeface="Arial" pitchFamily="34" charset="0"/>
              <a:ea typeface="Arial" pitchFamily="34" charset="-122"/>
              <a:cs typeface="Arial" pitchFamily="34" charset="-120"/>
            </a:endParaRPr>
          </a:p>
        </p:txBody>
      </p:sp>
      <p:sp>
        <p:nvSpPr>
          <p:cNvPr id="10" name="sc:ft-vs-prompting/options/0/summary"/>
          <p:cNvSpPr txBox="1"/>
          <p:nvPr/>
        </p:nvSpPr>
        <p:spPr>
          <a:xfrm>
            <a:off x="4128894" y="2231136"/>
            <a:ext cx="2276120" cy="393192"/>
          </a:xfrm>
          <a:prstGeom prst="rect">
            <a:avLst/>
          </a:prstGeom>
          <a:noFill/>
          <a:ln/>
        </p:spPr>
        <p:txBody>
          <a:bodyPr wrap="square" lIns="0" tIns="0" rIns="0" bIns="0" rtlCol="0" anchor="t"/>
          <a:lstStyle/>
          <a:p>
            <a:pPr algn="ctr"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Instructions in text only</a:t>
            </a:r>
            <a:endParaRPr lang="en-US" sz="1000" dirty="0" kern="400000">
              <a:solidFill>
                <a:srgbClr val="5B6B7F"/>
              </a:solidFill>
              <a:latin typeface="Arial" pitchFamily="34" charset="0"/>
              <a:ea typeface="Arial" pitchFamily="34" charset="-122"/>
              <a:cs typeface="Arial" pitchFamily="34" charset="-120"/>
            </a:endParaRPr>
          </a:p>
        </p:txBody>
      </p:sp>
      <p:sp>
        <p:nvSpPr>
          <p:cNvPr id="11" name="sc:ft-vs-prompting/options/1/name"/>
          <p:cNvSpPr txBox="1"/>
          <p:nvPr/>
        </p:nvSpPr>
        <p:spPr>
          <a:xfrm>
            <a:off x="6679335" y="1755648"/>
            <a:ext cx="2276120" cy="274320"/>
          </a:xfrm>
          <a:prstGeom prst="rect">
            <a:avLst/>
          </a:prstGeom>
          <a:noFill/>
          <a:ln/>
        </p:spPr>
        <p:txBody>
          <a:bodyPr wrap="square" lIns="0" tIns="0" rIns="0" bIns="0" rtlCol="0" anchor="t"/>
          <a:lstStyle/>
          <a:p>
            <a:pPr algn="ctr"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RAG</a:t>
            </a:r>
            <a:endParaRPr lang="en-US" sz="1500" b="1" dirty="0" kern="400000">
              <a:solidFill>
                <a:srgbClr val="0B1F3A"/>
              </a:solidFill>
              <a:latin typeface="Arial" pitchFamily="34" charset="0"/>
              <a:ea typeface="Arial" pitchFamily="34" charset="-122"/>
              <a:cs typeface="Arial" pitchFamily="34" charset="-120"/>
            </a:endParaRPr>
          </a:p>
        </p:txBody>
      </p:sp>
      <p:sp>
        <p:nvSpPr>
          <p:cNvPr id="12" name="sc:ft-vs-prompting/options/1/summary"/>
          <p:cNvSpPr txBox="1"/>
          <p:nvPr/>
        </p:nvSpPr>
        <p:spPr>
          <a:xfrm>
            <a:off x="6679335" y="2029968"/>
            <a:ext cx="2276120" cy="594360"/>
          </a:xfrm>
          <a:prstGeom prst="rect">
            <a:avLst/>
          </a:prstGeom>
          <a:noFill/>
          <a:ln/>
        </p:spPr>
        <p:txBody>
          <a:bodyPr wrap="square" lIns="0" tIns="0" rIns="0" bIns="0" rtlCol="0" anchor="t"/>
          <a:lstStyle/>
          <a:p>
            <a:pPr algn="ctr"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Retrieval adds live data to each prompt</a:t>
            </a:r>
            <a:endParaRPr lang="en-US" sz="1000" dirty="0" kern="400000">
              <a:solidFill>
                <a:srgbClr val="5B6B7F"/>
              </a:solidFill>
              <a:latin typeface="Arial" pitchFamily="34" charset="0"/>
              <a:ea typeface="Arial" pitchFamily="34" charset="-122"/>
              <a:cs typeface="Arial" pitchFamily="34" charset="-120"/>
            </a:endParaRPr>
          </a:p>
        </p:txBody>
      </p:sp>
      <p:sp>
        <p:nvSpPr>
          <p:cNvPr id="13" name="sc:ft-vs-prompting/options/2/name"/>
          <p:cNvSpPr txBox="1"/>
          <p:nvPr/>
        </p:nvSpPr>
        <p:spPr>
          <a:xfrm>
            <a:off x="9229775" y="1755648"/>
            <a:ext cx="2276120" cy="274320"/>
          </a:xfrm>
          <a:prstGeom prst="rect">
            <a:avLst/>
          </a:prstGeom>
          <a:noFill/>
          <a:ln/>
        </p:spPr>
        <p:txBody>
          <a:bodyPr wrap="square" lIns="0" tIns="0" rIns="0" bIns="0" rtlCol="0" anchor="t"/>
          <a:lstStyle/>
          <a:p>
            <a:pPr algn="ctr"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Fine-tuning</a:t>
            </a:r>
            <a:endParaRPr lang="en-US" sz="1500" b="1" dirty="0" kern="400000">
              <a:solidFill>
                <a:srgbClr val="0B1F3A"/>
              </a:solidFill>
              <a:latin typeface="Arial" pitchFamily="34" charset="0"/>
              <a:ea typeface="Arial" pitchFamily="34" charset="-122"/>
              <a:cs typeface="Arial" pitchFamily="34" charset="-120"/>
            </a:endParaRPr>
          </a:p>
        </p:txBody>
      </p:sp>
      <p:sp>
        <p:nvSpPr>
          <p:cNvPr id="14" name="sc:ft-vs-prompting/options/2/summary"/>
          <p:cNvSpPr txBox="1"/>
          <p:nvPr/>
        </p:nvSpPr>
        <p:spPr>
          <a:xfrm>
            <a:off x="9229775" y="2029968"/>
            <a:ext cx="2276120" cy="594360"/>
          </a:xfrm>
          <a:prstGeom prst="rect">
            <a:avLst/>
          </a:prstGeom>
          <a:noFill/>
          <a:ln/>
        </p:spPr>
        <p:txBody>
          <a:bodyPr wrap="square" lIns="0" tIns="0" rIns="0" bIns="0" rtlCol="0" anchor="t"/>
          <a:lstStyle/>
          <a:p>
            <a:pPr algn="ctr"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Model weights updated on your examples</a:t>
            </a:r>
            <a:endParaRPr lang="en-US" sz="1000" dirty="0" kern="400000">
              <a:solidFill>
                <a:srgbClr val="5B6B7F"/>
              </a:solidFill>
              <a:latin typeface="Arial" pitchFamily="34" charset="0"/>
              <a:ea typeface="Arial" pitchFamily="34" charset="-122"/>
              <a:cs typeface="Arial" pitchFamily="34" charset="-120"/>
            </a:endParaRPr>
          </a:p>
        </p:txBody>
      </p:sp>
      <p:sp>
        <p:nvSpPr>
          <p:cNvPr id="15" name="Shape 13"/>
          <p:cNvSpPr/>
          <p:nvPr/>
        </p:nvSpPr>
        <p:spPr>
          <a:xfrm>
            <a:off x="548640" y="2660904"/>
            <a:ext cx="11094415" cy="0"/>
          </a:xfrm>
          <a:custGeom>
            <a:avLst/>
            <a:gdLst/>
            <a:ahLst/>
            <a:cxnLst/>
            <a:rect l="0" t="0" r="r" b="b"/>
            <a:pathLst>
              <a:path w="11094415" h="0" fill="none">
                <a:moveTo>
                  <a:pt x="0" y="0"/>
                </a:moveTo>
                <a:lnTo>
                  <a:pt x="11094415" y="0"/>
                </a:lnTo>
              </a:path>
            </a:pathLst>
          </a:custGeom>
          <a:noFill/>
          <a:ln w="12700">
            <a:solidFill>
              <a:srgbClr val="0B1F3A"/>
            </a:solidFill>
            <a:prstDash val="solid"/>
          </a:ln>
        </p:spPr>
      </p:sp>
      <p:sp>
        <p:nvSpPr>
          <p:cNvPr id="16" name="sc:ft-vs-prompting/criteria/0/name"/>
          <p:cNvSpPr txBox="1"/>
          <p:nvPr/>
        </p:nvSpPr>
        <p:spPr>
          <a:xfrm>
            <a:off x="548640" y="2752344"/>
            <a:ext cx="3260214" cy="497597"/>
          </a:xfrm>
          <a:prstGeom prst="rect">
            <a:avLst/>
          </a:prstGeom>
          <a:noFill/>
          <a:ln/>
        </p:spPr>
        <p:txBody>
          <a:bodyPr wrap="square" lIns="0" tIns="0" rIns="0" bIns="0" rtlCol="0" anchor="ctr"/>
          <a:lstStyle/>
          <a:p>
            <a:pPr algn="l" indent="0" marL="0">
              <a:lnSpc>
                <a:spcPct val="100000"/>
              </a:lnSpc>
              <a:buNone/>
            </a:pPr>
            <a:r>
              <a:rPr lang="en-US" sz="1400" b="1" dirty="0" kern="400000">
                <a:solidFill>
                  <a:srgbClr val="0B1F3A"/>
                </a:solidFill>
                <a:latin typeface="Arial" pitchFamily="34" charset="0"/>
                <a:ea typeface="Arial" pitchFamily="34" charset="-122"/>
                <a:cs typeface="Arial" pitchFamily="34" charset="-120"/>
              </a:rPr>
              <a:t>What it changes</a:t>
            </a:r>
            <a:endParaRPr lang="en-US" sz="1400" b="1" dirty="0" kern="400000">
              <a:solidFill>
                <a:srgbClr val="0B1F3A"/>
              </a:solidFill>
              <a:latin typeface="Arial" pitchFamily="34" charset="0"/>
              <a:ea typeface="Arial" pitchFamily="34" charset="-122"/>
              <a:cs typeface="Arial" pitchFamily="34" charset="-120"/>
            </a:endParaRPr>
          </a:p>
        </p:txBody>
      </p:sp>
      <p:sp>
        <p:nvSpPr>
          <p:cNvPr id="17" name="sc:ft-vs-prompting/cells/0/0"/>
          <p:cNvSpPr txBox="1"/>
          <p:nvPr/>
        </p:nvSpPr>
        <p:spPr>
          <a:xfrm>
            <a:off x="4128894" y="2734056"/>
            <a:ext cx="2276120" cy="534173"/>
          </a:xfrm>
          <a:prstGeom prst="rect">
            <a:avLst/>
          </a:prstGeom>
          <a:noFill/>
          <a:ln/>
        </p:spPr>
        <p:txBody>
          <a:bodyPr wrap="square" lIns="0" tIns="0" rIns="0" bIns="0" rtlCol="0" anchor="ctr"/>
          <a:lstStyle/>
          <a:p>
            <a:pPr algn="ctr" indent="0" marL="0">
              <a:lnSpc>
                <a:spcPct val="100000"/>
              </a:lnSpc>
              <a:buNone/>
            </a:pPr>
            <a:r>
              <a:rPr lang="en-US" sz="1300" b="1" dirty="0" kern="400000">
                <a:solidFill>
                  <a:srgbClr val="0B1F3A"/>
                </a:solidFill>
                <a:latin typeface="Arial" pitchFamily="34" charset="0"/>
                <a:ea typeface="Arial" pitchFamily="34" charset="-122"/>
                <a:cs typeface="Arial" pitchFamily="34" charset="-120"/>
              </a:rPr>
              <a:t>Instructions and examples in text</a:t>
            </a:r>
            <a:endParaRPr lang="en-US" sz="1300" b="1" dirty="0" kern="400000">
              <a:solidFill>
                <a:srgbClr val="0B1F3A"/>
              </a:solidFill>
              <a:latin typeface="Arial" pitchFamily="34" charset="0"/>
              <a:ea typeface="Arial" pitchFamily="34" charset="-122"/>
              <a:cs typeface="Arial" pitchFamily="34" charset="-120"/>
            </a:endParaRPr>
          </a:p>
        </p:txBody>
      </p:sp>
      <p:sp>
        <p:nvSpPr>
          <p:cNvPr id="18" name="sc:ft-vs-prompting/cells/0/1"/>
          <p:cNvSpPr txBox="1"/>
          <p:nvPr/>
        </p:nvSpPr>
        <p:spPr>
          <a:xfrm>
            <a:off x="6679335" y="2734056"/>
            <a:ext cx="2276120" cy="534173"/>
          </a:xfrm>
          <a:prstGeom prst="rect">
            <a:avLst/>
          </a:prstGeom>
          <a:noFill/>
          <a:ln/>
        </p:spPr>
        <p:txBody>
          <a:bodyPr wrap="square" lIns="0" tIns="0" rIns="0" bIns="0" rtlCol="0" anchor="ctr"/>
          <a:lstStyle/>
          <a:p>
            <a:pPr algn="ctr" indent="0" marL="0">
              <a:lnSpc>
                <a:spcPct val="100000"/>
              </a:lnSpc>
              <a:buNone/>
            </a:pPr>
            <a:r>
              <a:rPr lang="en-US" sz="1300" dirty="0" kern="400000">
                <a:solidFill>
                  <a:srgbClr val="23364F"/>
                </a:solidFill>
                <a:latin typeface="Arial" pitchFamily="34" charset="0"/>
                <a:ea typeface="Arial" pitchFamily="34" charset="-122"/>
                <a:cs typeface="Arial" pitchFamily="34" charset="-120"/>
              </a:rPr>
              <a:t>Adds relevant docs at request time</a:t>
            </a:r>
            <a:endParaRPr lang="en-US" sz="1300" dirty="0" kern="400000">
              <a:solidFill>
                <a:srgbClr val="23364F"/>
              </a:solidFill>
              <a:latin typeface="Arial" pitchFamily="34" charset="0"/>
              <a:ea typeface="Arial" pitchFamily="34" charset="-122"/>
              <a:cs typeface="Arial" pitchFamily="34" charset="-120"/>
            </a:endParaRPr>
          </a:p>
        </p:txBody>
      </p:sp>
      <p:sp>
        <p:nvSpPr>
          <p:cNvPr id="19" name="sc:ft-vs-prompting/cells/0/2"/>
          <p:cNvSpPr txBox="1"/>
          <p:nvPr/>
        </p:nvSpPr>
        <p:spPr>
          <a:xfrm>
            <a:off x="9229775" y="2734056"/>
            <a:ext cx="2276120" cy="534173"/>
          </a:xfrm>
          <a:prstGeom prst="rect">
            <a:avLst/>
          </a:prstGeom>
          <a:noFill/>
          <a:ln/>
        </p:spPr>
        <p:txBody>
          <a:bodyPr wrap="square" lIns="0" tIns="0" rIns="0" bIns="0" rtlCol="0" anchor="ctr"/>
          <a:lstStyle/>
          <a:p>
            <a:pPr algn="ctr" indent="0" marL="0">
              <a:lnSpc>
                <a:spcPct val="100000"/>
              </a:lnSpc>
              <a:buNone/>
            </a:pPr>
            <a:r>
              <a:rPr lang="en-US" sz="1300" dirty="0" kern="400000">
                <a:solidFill>
                  <a:srgbClr val="23364F"/>
                </a:solidFill>
                <a:latin typeface="Arial" pitchFamily="34" charset="0"/>
                <a:ea typeface="Arial" pitchFamily="34" charset="-122"/>
                <a:cs typeface="Arial" pitchFamily="34" charset="-120"/>
              </a:rPr>
              <a:t>Model weights retrained on labelled pairs</a:t>
            </a:r>
            <a:endParaRPr lang="en-US" sz="1300" dirty="0" kern="400000">
              <a:solidFill>
                <a:srgbClr val="23364F"/>
              </a:solidFill>
              <a:latin typeface="Arial" pitchFamily="34" charset="0"/>
              <a:ea typeface="Arial" pitchFamily="34" charset="-122"/>
              <a:cs typeface="Arial" pitchFamily="34" charset="-120"/>
            </a:endParaRPr>
          </a:p>
        </p:txBody>
      </p:sp>
      <p:sp>
        <p:nvSpPr>
          <p:cNvPr id="20" name="Shape 18"/>
          <p:cNvSpPr/>
          <p:nvPr/>
        </p:nvSpPr>
        <p:spPr>
          <a:xfrm>
            <a:off x="548640" y="3341381"/>
            <a:ext cx="11094415" cy="0"/>
          </a:xfrm>
          <a:custGeom>
            <a:avLst/>
            <a:gdLst/>
            <a:ahLst/>
            <a:cxnLst/>
            <a:rect l="0" t="0" r="r" b="b"/>
            <a:pathLst>
              <a:path w="11094415" h="0" fill="none">
                <a:moveTo>
                  <a:pt x="0" y="0"/>
                </a:moveTo>
                <a:lnTo>
                  <a:pt x="11094415" y="0"/>
                </a:lnTo>
              </a:path>
            </a:pathLst>
          </a:custGeom>
          <a:noFill/>
          <a:ln w="6350">
            <a:solidFill>
              <a:srgbClr val="C9D2DE"/>
            </a:solidFill>
            <a:prstDash val="solid"/>
          </a:ln>
        </p:spPr>
      </p:sp>
      <p:sp>
        <p:nvSpPr>
          <p:cNvPr id="21" name="sc:ft-vs-prompting/criteria/1/name"/>
          <p:cNvSpPr txBox="1"/>
          <p:nvPr/>
        </p:nvSpPr>
        <p:spPr>
          <a:xfrm>
            <a:off x="548640" y="3432821"/>
            <a:ext cx="3260214" cy="497597"/>
          </a:xfrm>
          <a:prstGeom prst="rect">
            <a:avLst/>
          </a:prstGeom>
          <a:noFill/>
          <a:ln/>
        </p:spPr>
        <p:txBody>
          <a:bodyPr wrap="square" lIns="0" tIns="0" rIns="0" bIns="0" rtlCol="0" anchor="ctr"/>
          <a:lstStyle/>
          <a:p>
            <a:pPr algn="l" indent="0" marL="0">
              <a:lnSpc>
                <a:spcPct val="100000"/>
              </a:lnSpc>
              <a:buNone/>
            </a:pPr>
            <a:r>
              <a:rPr lang="en-US" sz="1400" b="1" dirty="0" kern="400000">
                <a:solidFill>
                  <a:srgbClr val="0B1F3A"/>
                </a:solidFill>
                <a:latin typeface="Arial" pitchFamily="34" charset="0"/>
                <a:ea typeface="Arial" pitchFamily="34" charset="-122"/>
                <a:cs typeface="Arial" pitchFamily="34" charset="-120"/>
              </a:rPr>
              <a:t>Setup time</a:t>
            </a:r>
            <a:endParaRPr lang="en-US" sz="1400" b="1" dirty="0" kern="400000">
              <a:solidFill>
                <a:srgbClr val="0B1F3A"/>
              </a:solidFill>
              <a:latin typeface="Arial" pitchFamily="34" charset="0"/>
              <a:ea typeface="Arial" pitchFamily="34" charset="-122"/>
              <a:cs typeface="Arial" pitchFamily="34" charset="-120"/>
            </a:endParaRPr>
          </a:p>
        </p:txBody>
      </p:sp>
      <p:sp>
        <p:nvSpPr>
          <p:cNvPr id="22" name="sc:ft-vs-prompting/cells/1/0"/>
          <p:cNvSpPr txBox="1"/>
          <p:nvPr/>
        </p:nvSpPr>
        <p:spPr>
          <a:xfrm>
            <a:off x="4128894" y="3414533"/>
            <a:ext cx="2276120" cy="534173"/>
          </a:xfrm>
          <a:prstGeom prst="rect">
            <a:avLst/>
          </a:prstGeom>
          <a:noFill/>
          <a:ln/>
        </p:spPr>
        <p:txBody>
          <a:bodyPr wrap="square" lIns="0" tIns="0" rIns="0" bIns="0" rtlCol="0" anchor="ctr"/>
          <a:lstStyle/>
          <a:p>
            <a:pPr algn="ctr" indent="0" marL="0">
              <a:lnSpc>
                <a:spcPct val="100000"/>
              </a:lnSpc>
              <a:buNone/>
            </a:pPr>
            <a:r>
              <a:rPr lang="en-US" sz="1300" b="1" dirty="0" kern="400000">
                <a:solidFill>
                  <a:srgbClr val="0B1F3A"/>
                </a:solidFill>
                <a:latin typeface="Arial" pitchFamily="34" charset="0"/>
                <a:ea typeface="Arial" pitchFamily="34" charset="-122"/>
                <a:cs typeface="Arial" pitchFamily="34" charset="-120"/>
              </a:rPr>
              <a:t>Hours to days</a:t>
            </a:r>
            <a:endParaRPr lang="en-US" sz="1300" b="1" dirty="0" kern="400000">
              <a:solidFill>
                <a:srgbClr val="0B1F3A"/>
              </a:solidFill>
              <a:latin typeface="Arial" pitchFamily="34" charset="0"/>
              <a:ea typeface="Arial" pitchFamily="34" charset="-122"/>
              <a:cs typeface="Arial" pitchFamily="34" charset="-120"/>
            </a:endParaRPr>
          </a:p>
        </p:txBody>
      </p:sp>
      <p:sp>
        <p:nvSpPr>
          <p:cNvPr id="23" name="sc:ft-vs-prompting/cells/1/1"/>
          <p:cNvSpPr txBox="1"/>
          <p:nvPr/>
        </p:nvSpPr>
        <p:spPr>
          <a:xfrm>
            <a:off x="6679335" y="3414533"/>
            <a:ext cx="2276120" cy="534173"/>
          </a:xfrm>
          <a:prstGeom prst="rect">
            <a:avLst/>
          </a:prstGeom>
          <a:noFill/>
          <a:ln/>
        </p:spPr>
        <p:txBody>
          <a:bodyPr wrap="square" lIns="0" tIns="0" rIns="0" bIns="0" rtlCol="0" anchor="ctr"/>
          <a:lstStyle/>
          <a:p>
            <a:pPr algn="ctr" indent="0" marL="0">
              <a:lnSpc>
                <a:spcPct val="100000"/>
              </a:lnSpc>
              <a:buNone/>
            </a:pPr>
            <a:r>
              <a:rPr lang="en-US" sz="1300" dirty="0" kern="400000">
                <a:solidFill>
                  <a:srgbClr val="23364F"/>
                </a:solidFill>
                <a:latin typeface="Arial" pitchFamily="34" charset="0"/>
                <a:ea typeface="Arial" pitchFamily="34" charset="-122"/>
                <a:cs typeface="Arial" pitchFamily="34" charset="-120"/>
              </a:rPr>
              <a:t>Days to weeks (pipeline build)</a:t>
            </a:r>
            <a:endParaRPr lang="en-US" sz="1300" dirty="0" kern="400000">
              <a:solidFill>
                <a:srgbClr val="23364F"/>
              </a:solidFill>
              <a:latin typeface="Arial" pitchFamily="34" charset="0"/>
              <a:ea typeface="Arial" pitchFamily="34" charset="-122"/>
              <a:cs typeface="Arial" pitchFamily="34" charset="-120"/>
            </a:endParaRPr>
          </a:p>
        </p:txBody>
      </p:sp>
      <p:sp>
        <p:nvSpPr>
          <p:cNvPr id="24" name="sc:ft-vs-prompting/cells/1/2"/>
          <p:cNvSpPr txBox="1"/>
          <p:nvPr/>
        </p:nvSpPr>
        <p:spPr>
          <a:xfrm>
            <a:off x="9229775" y="3414533"/>
            <a:ext cx="2276120" cy="534173"/>
          </a:xfrm>
          <a:prstGeom prst="rect">
            <a:avLst/>
          </a:prstGeom>
          <a:noFill/>
          <a:ln/>
        </p:spPr>
        <p:txBody>
          <a:bodyPr wrap="square" lIns="0" tIns="0" rIns="0" bIns="0" rtlCol="0" anchor="ctr"/>
          <a:lstStyle/>
          <a:p>
            <a:pPr algn="ctr" indent="0" marL="0">
              <a:lnSpc>
                <a:spcPct val="100000"/>
              </a:lnSpc>
              <a:buNone/>
            </a:pPr>
            <a:r>
              <a:rPr lang="en-US" sz="1300" dirty="0" kern="400000">
                <a:solidFill>
                  <a:srgbClr val="23364F"/>
                </a:solidFill>
                <a:latin typeface="Arial" pitchFamily="34" charset="0"/>
                <a:ea typeface="Arial" pitchFamily="34" charset="-122"/>
                <a:cs typeface="Arial" pitchFamily="34" charset="-120"/>
              </a:rPr>
              <a:t>Weeks (labelling + training run)</a:t>
            </a:r>
            <a:endParaRPr lang="en-US" sz="1300" dirty="0" kern="400000">
              <a:solidFill>
                <a:srgbClr val="23364F"/>
              </a:solidFill>
              <a:latin typeface="Arial" pitchFamily="34" charset="0"/>
              <a:ea typeface="Arial" pitchFamily="34" charset="-122"/>
              <a:cs typeface="Arial" pitchFamily="34" charset="-120"/>
            </a:endParaRPr>
          </a:p>
        </p:txBody>
      </p:sp>
      <p:sp>
        <p:nvSpPr>
          <p:cNvPr id="25" name="Shape 23"/>
          <p:cNvSpPr/>
          <p:nvPr/>
        </p:nvSpPr>
        <p:spPr>
          <a:xfrm>
            <a:off x="548640" y="4021858"/>
            <a:ext cx="11094415" cy="0"/>
          </a:xfrm>
          <a:custGeom>
            <a:avLst/>
            <a:gdLst/>
            <a:ahLst/>
            <a:cxnLst/>
            <a:rect l="0" t="0" r="r" b="b"/>
            <a:pathLst>
              <a:path w="11094415" h="0" fill="none">
                <a:moveTo>
                  <a:pt x="0" y="0"/>
                </a:moveTo>
                <a:lnTo>
                  <a:pt x="11094415" y="0"/>
                </a:lnTo>
              </a:path>
            </a:pathLst>
          </a:custGeom>
          <a:noFill/>
          <a:ln w="6350">
            <a:solidFill>
              <a:srgbClr val="C9D2DE"/>
            </a:solidFill>
            <a:prstDash val="solid"/>
          </a:ln>
        </p:spPr>
      </p:sp>
      <p:sp>
        <p:nvSpPr>
          <p:cNvPr id="26" name="sc:ft-vs-prompting/criteria/2/name"/>
          <p:cNvSpPr txBox="1"/>
          <p:nvPr/>
        </p:nvSpPr>
        <p:spPr>
          <a:xfrm>
            <a:off x="548640" y="4113298"/>
            <a:ext cx="3260214" cy="497597"/>
          </a:xfrm>
          <a:prstGeom prst="rect">
            <a:avLst/>
          </a:prstGeom>
          <a:noFill/>
          <a:ln/>
        </p:spPr>
        <p:txBody>
          <a:bodyPr wrap="square" lIns="0" tIns="0" rIns="0" bIns="0" rtlCol="0" anchor="ctr"/>
          <a:lstStyle/>
          <a:p>
            <a:pPr algn="l" indent="0" marL="0">
              <a:lnSpc>
                <a:spcPct val="100000"/>
              </a:lnSpc>
              <a:buNone/>
            </a:pPr>
            <a:r>
              <a:rPr lang="en-US" sz="1400" b="1" dirty="0" kern="400000">
                <a:solidFill>
                  <a:srgbClr val="0B1F3A"/>
                </a:solidFill>
                <a:latin typeface="Arial" pitchFamily="34" charset="0"/>
                <a:ea typeface="Arial" pitchFamily="34" charset="-122"/>
                <a:cs typeface="Arial" pitchFamily="34" charset="-120"/>
              </a:rPr>
              <a:t>Update cost when data changes</a:t>
            </a:r>
            <a:endParaRPr lang="en-US" sz="1400" b="1" dirty="0" kern="400000">
              <a:solidFill>
                <a:srgbClr val="0B1F3A"/>
              </a:solidFill>
              <a:latin typeface="Arial" pitchFamily="34" charset="0"/>
              <a:ea typeface="Arial" pitchFamily="34" charset="-122"/>
              <a:cs typeface="Arial" pitchFamily="34" charset="-120"/>
            </a:endParaRPr>
          </a:p>
        </p:txBody>
      </p:sp>
      <p:sp>
        <p:nvSpPr>
          <p:cNvPr id="27" name="sc:ft-vs-prompting/cells/2/0"/>
          <p:cNvSpPr txBox="1"/>
          <p:nvPr/>
        </p:nvSpPr>
        <p:spPr>
          <a:xfrm>
            <a:off x="4128894" y="4095010"/>
            <a:ext cx="2276120" cy="534173"/>
          </a:xfrm>
          <a:prstGeom prst="rect">
            <a:avLst/>
          </a:prstGeom>
          <a:noFill/>
          <a:ln/>
        </p:spPr>
        <p:txBody>
          <a:bodyPr wrap="square" lIns="0" tIns="0" rIns="0" bIns="0" rtlCol="0" anchor="ctr"/>
          <a:lstStyle/>
          <a:p>
            <a:pPr algn="ctr" indent="0" marL="0">
              <a:lnSpc>
                <a:spcPct val="100000"/>
              </a:lnSpc>
              <a:buNone/>
            </a:pPr>
            <a:r>
              <a:rPr lang="en-US" sz="1300" b="1" dirty="0" kern="400000">
                <a:solidFill>
                  <a:srgbClr val="0B1F3A"/>
                </a:solidFill>
                <a:latin typeface="Arial" pitchFamily="34" charset="0"/>
                <a:ea typeface="Arial" pitchFamily="34" charset="-122"/>
                <a:cs typeface="Arial" pitchFamily="34" charset="-120"/>
              </a:rPr>
              <a:t>Edit a text file; instant</a:t>
            </a:r>
            <a:endParaRPr lang="en-US" sz="1300" b="1" dirty="0" kern="400000">
              <a:solidFill>
                <a:srgbClr val="0B1F3A"/>
              </a:solidFill>
              <a:latin typeface="Arial" pitchFamily="34" charset="0"/>
              <a:ea typeface="Arial" pitchFamily="34" charset="-122"/>
              <a:cs typeface="Arial" pitchFamily="34" charset="-120"/>
            </a:endParaRPr>
          </a:p>
        </p:txBody>
      </p:sp>
      <p:sp>
        <p:nvSpPr>
          <p:cNvPr id="28" name="sc:ft-vs-prompting/cells/2/1"/>
          <p:cNvSpPr txBox="1"/>
          <p:nvPr/>
        </p:nvSpPr>
        <p:spPr>
          <a:xfrm>
            <a:off x="6679335" y="4095010"/>
            <a:ext cx="2276120" cy="534173"/>
          </a:xfrm>
          <a:prstGeom prst="rect">
            <a:avLst/>
          </a:prstGeom>
          <a:noFill/>
          <a:ln/>
        </p:spPr>
        <p:txBody>
          <a:bodyPr wrap="square" lIns="0" tIns="0" rIns="0" bIns="0" rtlCol="0" anchor="ctr"/>
          <a:lstStyle/>
          <a:p>
            <a:pPr algn="ctr" indent="0" marL="0">
              <a:lnSpc>
                <a:spcPct val="100000"/>
              </a:lnSpc>
              <a:buNone/>
            </a:pPr>
            <a:r>
              <a:rPr lang="en-US" sz="1300" dirty="0" kern="400000">
                <a:solidFill>
                  <a:srgbClr val="23364F"/>
                </a:solidFill>
                <a:latin typeface="Arial" pitchFamily="34" charset="0"/>
                <a:ea typeface="Arial" pitchFamily="34" charset="-122"/>
                <a:cs typeface="Arial" pitchFamily="34" charset="-120"/>
              </a:rPr>
              <a:t>Re-embed changed documents</a:t>
            </a:r>
            <a:endParaRPr lang="en-US" sz="1300" dirty="0" kern="400000">
              <a:solidFill>
                <a:srgbClr val="23364F"/>
              </a:solidFill>
              <a:latin typeface="Arial" pitchFamily="34" charset="0"/>
              <a:ea typeface="Arial" pitchFamily="34" charset="-122"/>
              <a:cs typeface="Arial" pitchFamily="34" charset="-120"/>
            </a:endParaRPr>
          </a:p>
        </p:txBody>
      </p:sp>
      <p:sp>
        <p:nvSpPr>
          <p:cNvPr id="29" name="sc:ft-vs-prompting/cells/2/2"/>
          <p:cNvSpPr txBox="1"/>
          <p:nvPr/>
        </p:nvSpPr>
        <p:spPr>
          <a:xfrm>
            <a:off x="9229775" y="4095010"/>
            <a:ext cx="2276120" cy="534173"/>
          </a:xfrm>
          <a:prstGeom prst="rect">
            <a:avLst/>
          </a:prstGeom>
          <a:noFill/>
          <a:ln/>
        </p:spPr>
        <p:txBody>
          <a:bodyPr wrap="square" lIns="0" tIns="0" rIns="0" bIns="0" rtlCol="0" anchor="ctr"/>
          <a:lstStyle/>
          <a:p>
            <a:pPr algn="ctr" indent="0" marL="0">
              <a:lnSpc>
                <a:spcPct val="100000"/>
              </a:lnSpc>
              <a:buNone/>
            </a:pPr>
            <a:r>
              <a:rPr lang="en-US" sz="1300" dirty="0" kern="400000">
                <a:solidFill>
                  <a:srgbClr val="23364F"/>
                </a:solidFill>
                <a:latin typeface="Arial" pitchFamily="34" charset="0"/>
                <a:ea typeface="Arial" pitchFamily="34" charset="-122"/>
                <a:cs typeface="Arial" pitchFamily="34" charset="-120"/>
              </a:rPr>
              <a:t>Re-run training; high cost</a:t>
            </a:r>
            <a:endParaRPr lang="en-US" sz="1300" dirty="0" kern="400000">
              <a:solidFill>
                <a:srgbClr val="23364F"/>
              </a:solidFill>
              <a:latin typeface="Arial" pitchFamily="34" charset="0"/>
              <a:ea typeface="Arial" pitchFamily="34" charset="-122"/>
              <a:cs typeface="Arial" pitchFamily="34" charset="-120"/>
            </a:endParaRPr>
          </a:p>
        </p:txBody>
      </p:sp>
      <p:sp>
        <p:nvSpPr>
          <p:cNvPr id="30" name="Shape 28"/>
          <p:cNvSpPr/>
          <p:nvPr/>
        </p:nvSpPr>
        <p:spPr>
          <a:xfrm>
            <a:off x="548640" y="4702335"/>
            <a:ext cx="11094415" cy="0"/>
          </a:xfrm>
          <a:custGeom>
            <a:avLst/>
            <a:gdLst/>
            <a:ahLst/>
            <a:cxnLst/>
            <a:rect l="0" t="0" r="r" b="b"/>
            <a:pathLst>
              <a:path w="11094415" h="0" fill="none">
                <a:moveTo>
                  <a:pt x="0" y="0"/>
                </a:moveTo>
                <a:lnTo>
                  <a:pt x="11094415" y="0"/>
                </a:lnTo>
              </a:path>
            </a:pathLst>
          </a:custGeom>
          <a:noFill/>
          <a:ln w="6350">
            <a:solidFill>
              <a:srgbClr val="C9D2DE"/>
            </a:solidFill>
            <a:prstDash val="solid"/>
          </a:ln>
        </p:spPr>
      </p:sp>
      <p:sp>
        <p:nvSpPr>
          <p:cNvPr id="31" name="sc:ft-vs-prompting/criteria/3/name"/>
          <p:cNvSpPr txBox="1"/>
          <p:nvPr/>
        </p:nvSpPr>
        <p:spPr>
          <a:xfrm>
            <a:off x="548640" y="4793775"/>
            <a:ext cx="3260214" cy="497597"/>
          </a:xfrm>
          <a:prstGeom prst="rect">
            <a:avLst/>
          </a:prstGeom>
          <a:noFill/>
          <a:ln/>
        </p:spPr>
        <p:txBody>
          <a:bodyPr wrap="square" lIns="0" tIns="0" rIns="0" bIns="0" rtlCol="0" anchor="ctr"/>
          <a:lstStyle/>
          <a:p>
            <a:pPr algn="l" indent="0" marL="0">
              <a:lnSpc>
                <a:spcPct val="100000"/>
              </a:lnSpc>
              <a:buNone/>
            </a:pPr>
            <a:r>
              <a:rPr lang="en-US" sz="1400" b="1" dirty="0" kern="400000">
                <a:solidFill>
                  <a:srgbClr val="0B1F3A"/>
                </a:solidFill>
                <a:latin typeface="Arial" pitchFamily="34" charset="0"/>
                <a:ea typeface="Arial" pitchFamily="34" charset="-122"/>
                <a:cs typeface="Arial" pitchFamily="34" charset="-120"/>
              </a:rPr>
              <a:t>When to use</a:t>
            </a:r>
            <a:endParaRPr lang="en-US" sz="1400" b="1" dirty="0" kern="400000">
              <a:solidFill>
                <a:srgbClr val="0B1F3A"/>
              </a:solidFill>
              <a:latin typeface="Arial" pitchFamily="34" charset="0"/>
              <a:ea typeface="Arial" pitchFamily="34" charset="-122"/>
              <a:cs typeface="Arial" pitchFamily="34" charset="-120"/>
            </a:endParaRPr>
          </a:p>
        </p:txBody>
      </p:sp>
      <p:sp>
        <p:nvSpPr>
          <p:cNvPr id="32" name="sc:ft-vs-prompting/cells/3/0"/>
          <p:cNvSpPr txBox="1"/>
          <p:nvPr/>
        </p:nvSpPr>
        <p:spPr>
          <a:xfrm>
            <a:off x="4128894" y="4775487"/>
            <a:ext cx="2276120" cy="534173"/>
          </a:xfrm>
          <a:prstGeom prst="rect">
            <a:avLst/>
          </a:prstGeom>
          <a:noFill/>
          <a:ln/>
        </p:spPr>
        <p:txBody>
          <a:bodyPr wrap="square" lIns="0" tIns="0" rIns="0" bIns="0" rtlCol="0" anchor="ctr"/>
          <a:lstStyle/>
          <a:p>
            <a:pPr algn="ctr" indent="0" marL="0">
              <a:lnSpc>
                <a:spcPct val="100000"/>
              </a:lnSpc>
              <a:buNone/>
            </a:pPr>
            <a:r>
              <a:rPr lang="en-US" sz="1300" b="1" dirty="0" kern="400000">
                <a:solidFill>
                  <a:srgbClr val="0B1F3A"/>
                </a:solidFill>
                <a:latin typeface="Arial" pitchFamily="34" charset="0"/>
                <a:ea typeface="Arial" pitchFamily="34" charset="-122"/>
                <a:cs typeface="Arial" pitchFamily="34" charset="-120"/>
              </a:rPr>
              <a:t>Always try first</a:t>
            </a:r>
            <a:endParaRPr lang="en-US" sz="1300" b="1" dirty="0" kern="400000">
              <a:solidFill>
                <a:srgbClr val="0B1F3A"/>
              </a:solidFill>
              <a:latin typeface="Arial" pitchFamily="34" charset="0"/>
              <a:ea typeface="Arial" pitchFamily="34" charset="-122"/>
              <a:cs typeface="Arial" pitchFamily="34" charset="-120"/>
            </a:endParaRPr>
          </a:p>
        </p:txBody>
      </p:sp>
      <p:sp>
        <p:nvSpPr>
          <p:cNvPr id="33" name="sc:ft-vs-prompting/cells/3/1"/>
          <p:cNvSpPr txBox="1"/>
          <p:nvPr/>
        </p:nvSpPr>
        <p:spPr>
          <a:xfrm>
            <a:off x="6679335" y="4775487"/>
            <a:ext cx="2276120" cy="534173"/>
          </a:xfrm>
          <a:prstGeom prst="rect">
            <a:avLst/>
          </a:prstGeom>
          <a:noFill/>
          <a:ln/>
        </p:spPr>
        <p:txBody>
          <a:bodyPr wrap="square" lIns="0" tIns="0" rIns="0" bIns="0" rtlCol="0" anchor="ctr"/>
          <a:lstStyle/>
          <a:p>
            <a:pPr algn="ctr" indent="0" marL="0">
              <a:lnSpc>
                <a:spcPct val="100000"/>
              </a:lnSpc>
              <a:buNone/>
            </a:pPr>
            <a:r>
              <a:rPr lang="en-US" sz="1300" dirty="0" kern="400000">
                <a:solidFill>
                  <a:srgbClr val="23364F"/>
                </a:solidFill>
                <a:latin typeface="Arial" pitchFamily="34" charset="0"/>
                <a:ea typeface="Arial" pitchFamily="34" charset="-122"/>
                <a:cs typeface="Arial" pitchFamily="34" charset="-120"/>
              </a:rPr>
              <a:t>Data changes; facts must stay current</a:t>
            </a:r>
            <a:endParaRPr lang="en-US" sz="1300" dirty="0" kern="400000">
              <a:solidFill>
                <a:srgbClr val="23364F"/>
              </a:solidFill>
              <a:latin typeface="Arial" pitchFamily="34" charset="0"/>
              <a:ea typeface="Arial" pitchFamily="34" charset="-122"/>
              <a:cs typeface="Arial" pitchFamily="34" charset="-120"/>
            </a:endParaRPr>
          </a:p>
        </p:txBody>
      </p:sp>
      <p:sp>
        <p:nvSpPr>
          <p:cNvPr id="34" name="sc:ft-vs-prompting/cells/3/2"/>
          <p:cNvSpPr txBox="1"/>
          <p:nvPr/>
        </p:nvSpPr>
        <p:spPr>
          <a:xfrm>
            <a:off x="9229775" y="4775487"/>
            <a:ext cx="2276120" cy="534173"/>
          </a:xfrm>
          <a:prstGeom prst="rect">
            <a:avLst/>
          </a:prstGeom>
          <a:noFill/>
          <a:ln/>
        </p:spPr>
        <p:txBody>
          <a:bodyPr wrap="square" lIns="0" tIns="0" rIns="0" bIns="0" rtlCol="0" anchor="ctr"/>
          <a:lstStyle/>
          <a:p>
            <a:pPr algn="ctr" indent="0" marL="0">
              <a:lnSpc>
                <a:spcPct val="100000"/>
              </a:lnSpc>
              <a:buNone/>
            </a:pPr>
            <a:r>
              <a:rPr lang="en-US" sz="1300" dirty="0" kern="400000">
                <a:solidFill>
                  <a:srgbClr val="23364F"/>
                </a:solidFill>
                <a:latin typeface="Arial" pitchFamily="34" charset="0"/>
                <a:ea typeface="Arial" pitchFamily="34" charset="-122"/>
                <a:cs typeface="Arial" pitchFamily="34" charset="-120"/>
              </a:rPr>
              <a:t>Prompting plateaued; stable high-volume task</a:t>
            </a:r>
            <a:endParaRPr lang="en-US" sz="1300" dirty="0" kern="400000">
              <a:solidFill>
                <a:srgbClr val="23364F"/>
              </a:solidFill>
              <a:latin typeface="Arial" pitchFamily="34" charset="0"/>
              <a:ea typeface="Arial" pitchFamily="34" charset="-122"/>
              <a:cs typeface="Arial" pitchFamily="34" charset="-120"/>
            </a:endParaRPr>
          </a:p>
        </p:txBody>
      </p:sp>
      <p:sp>
        <p:nvSpPr>
          <p:cNvPr id="35" name="Shape 33"/>
          <p:cNvSpPr/>
          <p:nvPr/>
        </p:nvSpPr>
        <p:spPr>
          <a:xfrm>
            <a:off x="548640" y="5382812"/>
            <a:ext cx="11094415" cy="0"/>
          </a:xfrm>
          <a:custGeom>
            <a:avLst/>
            <a:gdLst/>
            <a:ahLst/>
            <a:cxnLst/>
            <a:rect l="0" t="0" r="r" b="b"/>
            <a:pathLst>
              <a:path w="11094415" h="0" fill="none">
                <a:moveTo>
                  <a:pt x="0" y="0"/>
                </a:moveTo>
                <a:lnTo>
                  <a:pt x="11094415" y="0"/>
                </a:lnTo>
              </a:path>
            </a:pathLst>
          </a:custGeom>
          <a:noFill/>
          <a:ln w="6350">
            <a:solidFill>
              <a:srgbClr val="C9D2DE"/>
            </a:solidFill>
            <a:prstDash val="solid"/>
          </a:ln>
        </p:spPr>
      </p:sp>
      <p:sp>
        <p:nvSpPr>
          <p:cNvPr id="36" name="sc:ft-vs-prompting/sources"/>
          <p:cNvSpPr txBox="1"/>
          <p:nvPr/>
        </p:nvSpPr>
        <p:spPr>
          <a:xfrm>
            <a:off x="548640" y="5961888"/>
            <a:ext cx="9997135" cy="292608"/>
          </a:xfrm>
          <a:prstGeom prst="rect">
            <a:avLst/>
          </a:prstGeom>
          <a:noFill/>
          <a:ln/>
        </p:spPr>
        <p:txBody>
          <a:bodyPr wrap="square" lIns="0" tIns="0" rIns="0" bIns="0" rtlCol="0" anchor="b"/>
          <a:lstStyle/>
          <a:p>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Source: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1" invalidUrl="" action="" tgtFrame="" tooltip="https://platform.openai.com/docs/models" history="1" highlightClick="0" endSnd="0">
                  <a:extLst>
                    <a:ext uri="{A12FA001-AC4F-418D-AE19-62706E023703}">
                      <ahyp:hlinkClr xmlns:ahyp="http://schemas.microsoft.com/office/drawing/2018/hyperlinkcolor" val="tx"/>
                    </a:ext>
                  </a:extLst>
                </a:hlinkClick>
              </a:rPr>
              <a:t>OpenAI platform documentation — models and pricing (2024)</a:t>
            </a:r>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2" invalidUrl="" action="" tgtFrame="" tooltip="https://huggingface.co/docs" history="1" highlightClick="0" endSnd="0">
                  <a:extLst>
                    <a:ext uri="{A12FA001-AC4F-418D-AE19-62706E023703}">
                      <ahyp:hlinkClr xmlns:ahyp="http://schemas.microsoft.com/office/drawing/2018/hyperlinkcolor" val="tx"/>
                    </a:ext>
                  </a:extLst>
                </a:hlinkClick>
              </a:rPr>
              <a:t>Hugging Face fine-tuning and embeddings documentation (2024)</a:t>
            </a:r>
            <a:endParaRPr lang="en-US" sz="800" u="sng" dirty="0" kern="400000">
              <a:solidFill>
                <a:srgbClr val="5B6B7F"/>
              </a:solidFill>
              <a:latin typeface="Arial" pitchFamily="34" charset="0"/>
              <a:ea typeface="Arial" pitchFamily="34" charset="-122"/>
              <a:cs typeface="Arial" pitchFamily="34" charset="-120"/>
            </a:endParaRPr>
          </a:p>
        </p:txBody>
      </p:sp>
      <p:sp>
        <p:nvSpPr>
          <p:cNvPr id="25" name="Slide Number Placeholder 0"/>
          <p:cNvSpPr>
            <a:spLocks noGrp="1"/>
          </p:cNvSpPr>
          <p:nvPr>
            <p:ph type="sldNum" sz="quarter" idx="4294967295"/>
          </p:nvPr>
        </p:nvSpPr>
        <p:spPr>
          <a:xfrm>
            <a:off x="10728655" y="6382512"/>
            <a:ext cx="914400" cy="182880"/>
          </a:xfrm>
          <a:prstGeom prst="rect">
            <a:avLst/>
          </a:prstGeom>
          <a:extLst>
            <a:ext uri="{C572A759-6A51-4108-AA02-DFA0A04FC94B}">
              <ma14:wrappingTextBoxFlag xmlns:ma14="http://schemas.microsoft.com/office/mac/drawingml/2011/main" val="0"/>
            </a:ext>
          </a:extLst>
        </p:spPr>
        <p:txBody>
          <a:bodyPr lIns="0" tIns="0" rIns="0" bIns="0"/>
          <a:lstStyle>
            <a:lvl1pPr>
              <a:defRPr sz="850" kern="400000">
                <a:solidFill>
                  <a:srgbClr val="5B6B7F"/>
                </a:solidFill>
                <a:latin typeface="Arial"/>
                <a:ea typeface="Arial"/>
                <a:cs typeface="Arial"/>
              </a:defRPr>
            </a:lvl1pPr>
          </a:lstStyle>
          <a:p>
            <a:pPr algn="r"/>
            <a:fld id="{F7021451-1387-4CA6-816F-3879F97B5CBC}" type="slidenum">
              <a:rPr b="0" lang="en-US" kern="400000"/>
              <a:t>7</a:t>
            </a:fld>
            <a:endParaRPr b="0" lang="en-US" kern="400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SlideCraft Title sc:hallucinations/title"/>
          <p:cNvSpPr>
            <a:spLocks xmlns:a="http://schemas.openxmlformats.org/drawingml/2006/main" noGrp="1"/>
          </p:cNvSpPr>
          <p:nvPr>
            <p:ph type="title"/>
          </p:nvPr>
        </p:nvSpPr>
        <p:spPr>
          <a:xfrm>
            <a:off x="548640" y="640080"/>
            <a:ext cx="7037387" cy="896112"/>
          </a:xfrm>
          <a:prstGeom prst="rect">
            <a:avLst/>
          </a:prstGeom>
          <a:noFill/>
          <a:ln/>
        </p:spPr>
        <p:txBody>
          <a:bodyPr wrap="square" lIns="0" tIns="0" rIns="0" bIns="0" rtlCol="0" anchor="t"/>
          <a:lstStyle/>
          <a:p>
            <a:pPr algn="l" indent="0" marL="0">
              <a:lnSpc>
                <a:spcPct val="93333"/>
              </a:lnSpc>
              <a:buNone/>
            </a:pPr>
            <a:r>
              <a:rPr lang="en-US" sz="2400" b="1" dirty="0" kern="400000">
                <a:solidFill>
                  <a:srgbClr val="0B1F3A"/>
                </a:solidFill>
                <a:latin typeface="Arial" pitchFamily="34" charset="0"/>
                <a:ea typeface="Arial" pitchFamily="34" charset="-122"/>
                <a:cs typeface="Arial" pitchFamily="34" charset="-120"/>
              </a:rPr>
              <a:t>Treat confident wrong answers as a product risk and mitigate with retrieval, structure and checks</a:t>
            </a:r>
            <a:endParaRPr lang="en-US" sz="2400" b="1" dirty="0" kern="400000">
              <a:solidFill>
                <a:srgbClr val="0B1F3A"/>
              </a:solidFill>
              <a:latin typeface="Arial" pitchFamily="34" charset="0"/>
              <a:ea typeface="Arial" pitchFamily="34" charset="-122"/>
              <a:cs typeface="Arial" pitchFamily="34" charset="-120"/>
            </a:endParaRPr>
          </a:p>
        </p:txBody>
      </p:sp>
      <p:sp>
        <p:nvSpPr>
          <p:cNvPr id="2" name="sc:hallucinations/tracker"/>
          <p:cNvSpPr txBox="1"/>
          <p:nvPr/>
        </p:nvSpPr>
        <p:spPr>
          <a:xfrm>
            <a:off x="548640" y="384048"/>
            <a:ext cx="11094415" cy="219456"/>
          </a:xfrm>
          <a:prstGeom prst="rect">
            <a:avLst/>
          </a:prstGeom>
          <a:noFill/>
          <a:ln/>
        </p:spPr>
        <p:txBody>
          <a:bodyPr wrap="square" lIns="0" tIns="0" rIns="0" bIns="0" rtlCol="0" anchor="t"/>
          <a:lstStyle/>
          <a:p>
            <a:pPr algn="l" indent="0" marL="0">
              <a:lnSpc>
                <a:spcPct val="100000"/>
              </a:lnSpc>
              <a:buNone/>
            </a:pPr>
            <a:r>
              <a:rPr lang="en-US" sz="1000" b="1" dirty="0" kern="400000">
                <a:solidFill>
                  <a:srgbClr val="1F5FBF"/>
                </a:solidFill>
                <a:latin typeface="Arial" pitchFamily="34" charset="0"/>
                <a:ea typeface="Arial" pitchFamily="34" charset="-122"/>
                <a:cs typeface="Arial" pitchFamily="34" charset="-120"/>
              </a:rPr>
              <a:t>HOW YOU SHAPE IT</a:t>
            </a:r>
            <a:endParaRPr lang="en-US" sz="1000" b="1" dirty="0" kern="400000">
              <a:solidFill>
                <a:srgbClr val="1F5FBF"/>
              </a:solidFill>
              <a:latin typeface="Arial" pitchFamily="34" charset="0"/>
              <a:ea typeface="Arial" pitchFamily="34" charset="-122"/>
              <a:cs typeface="Arial" pitchFamily="34" charset="-120"/>
            </a:endParaRPr>
          </a:p>
        </p:txBody>
      </p:sp>
      <p:sp>
        <p:nvSpPr>
          <p:cNvPr id="4" name="Shape 2"/>
          <p:cNvSpPr/>
          <p:nvPr/>
        </p:nvSpPr>
        <p:spPr>
          <a:xfrm>
            <a:off x="548640" y="1682496"/>
            <a:ext cx="2567864" cy="4389120"/>
          </a:xfrm>
          <a:prstGeom prst="rect">
            <a:avLst/>
          </a:prstGeom>
          <a:solidFill>
            <a:srgbClr val="F2F5F9"/>
          </a:solidFill>
          <a:ln/>
        </p:spPr>
      </p:sp>
      <p:sp>
        <p:nvSpPr>
          <p:cNvPr id="5" name="Shape 3"/>
          <p:cNvSpPr/>
          <p:nvPr/>
        </p:nvSpPr>
        <p:spPr>
          <a:xfrm>
            <a:off x="548640" y="1682496"/>
            <a:ext cx="2567864" cy="54864"/>
          </a:xfrm>
          <a:prstGeom prst="rect">
            <a:avLst/>
          </a:prstGeom>
          <a:solidFill>
            <a:srgbClr val="1F5FBF"/>
          </a:solidFill>
          <a:ln/>
        </p:spPr>
      </p:sp>
      <p:sp>
        <p:nvSpPr>
          <p:cNvPr id="6" name="sc:hallucinations/points/0/heading"/>
          <p:cNvSpPr txBox="1"/>
          <p:nvPr/>
        </p:nvSpPr>
        <p:spPr>
          <a:xfrm>
            <a:off x="777240" y="1965960"/>
            <a:ext cx="2110664" cy="1188720"/>
          </a:xfrm>
          <a:prstGeom prst="rect">
            <a:avLst/>
          </a:prstGeom>
          <a:noFill/>
          <a:ln/>
        </p:spPr>
        <p:txBody>
          <a:bodyPr wrap="square" lIns="0" tIns="0" rIns="0" bIns="0" rtlCol="0" anchor="t"/>
          <a:lstStyle/>
          <a:p>
            <a:pPr algn="l" indent="0" marL="0">
              <a:lnSpc>
                <a:spcPct val="100000"/>
              </a:lnSpc>
              <a:buNone/>
            </a:pPr>
            <a:r>
              <a:rPr lang="en-US" sz="1600" b="1" dirty="0" kern="400000">
                <a:solidFill>
                  <a:srgbClr val="0B1F3A"/>
                </a:solidFill>
                <a:latin typeface="Arial" pitchFamily="34" charset="0"/>
                <a:ea typeface="Arial" pitchFamily="34" charset="-122"/>
                <a:cs typeface="Arial" pitchFamily="34" charset="-120"/>
              </a:rPr>
              <a:t>Ground answers in retrieved sources</a:t>
            </a:r>
            <a:endParaRPr lang="en-US" sz="1600" b="1" dirty="0" kern="400000">
              <a:solidFill>
                <a:srgbClr val="0B1F3A"/>
              </a:solidFill>
              <a:latin typeface="Arial" pitchFamily="34" charset="0"/>
              <a:ea typeface="Arial" pitchFamily="34" charset="-122"/>
              <a:cs typeface="Arial" pitchFamily="34" charset="-120"/>
            </a:endParaRPr>
          </a:p>
        </p:txBody>
      </p:sp>
      <p:sp>
        <p:nvSpPr>
          <p:cNvPr id="7" name="Shape 5"/>
          <p:cNvSpPr/>
          <p:nvPr/>
        </p:nvSpPr>
        <p:spPr>
          <a:xfrm>
            <a:off x="3390824" y="1682496"/>
            <a:ext cx="2567864" cy="4389120"/>
          </a:xfrm>
          <a:prstGeom prst="rect">
            <a:avLst/>
          </a:prstGeom>
          <a:solidFill>
            <a:srgbClr val="F2F5F9"/>
          </a:solidFill>
          <a:ln/>
        </p:spPr>
      </p:sp>
      <p:sp>
        <p:nvSpPr>
          <p:cNvPr id="8" name="Shape 6"/>
          <p:cNvSpPr/>
          <p:nvPr/>
        </p:nvSpPr>
        <p:spPr>
          <a:xfrm>
            <a:off x="3390824" y="1682496"/>
            <a:ext cx="2567864" cy="54864"/>
          </a:xfrm>
          <a:prstGeom prst="rect">
            <a:avLst/>
          </a:prstGeom>
          <a:solidFill>
            <a:srgbClr val="1F5FBF"/>
          </a:solidFill>
          <a:ln/>
        </p:spPr>
      </p:sp>
      <p:sp>
        <p:nvSpPr>
          <p:cNvPr id="9" name="sc:hallucinations/points/1/heading"/>
          <p:cNvSpPr txBox="1"/>
          <p:nvPr/>
        </p:nvSpPr>
        <p:spPr>
          <a:xfrm>
            <a:off x="3619424" y="1965960"/>
            <a:ext cx="2110664" cy="1188720"/>
          </a:xfrm>
          <a:prstGeom prst="rect">
            <a:avLst/>
          </a:prstGeom>
          <a:noFill/>
          <a:ln/>
        </p:spPr>
        <p:txBody>
          <a:bodyPr wrap="square" lIns="0" tIns="0" rIns="0" bIns="0" rtlCol="0" anchor="t"/>
          <a:lstStyle/>
          <a:p>
            <a:pPr algn="l" indent="0" marL="0">
              <a:lnSpc>
                <a:spcPct val="100000"/>
              </a:lnSpc>
              <a:buNone/>
            </a:pPr>
            <a:r>
              <a:rPr lang="en-US" sz="1600" b="1" dirty="0" kern="400000">
                <a:solidFill>
                  <a:srgbClr val="0B1F3A"/>
                </a:solidFill>
                <a:latin typeface="Arial" pitchFamily="34" charset="0"/>
                <a:ea typeface="Arial" pitchFamily="34" charset="-122"/>
                <a:cs typeface="Arial" pitchFamily="34" charset="-120"/>
              </a:rPr>
              <a:t>Constrain the output with schemas</a:t>
            </a:r>
            <a:endParaRPr lang="en-US" sz="1600" b="1" dirty="0" kern="400000">
              <a:solidFill>
                <a:srgbClr val="0B1F3A"/>
              </a:solidFill>
              <a:latin typeface="Arial" pitchFamily="34" charset="0"/>
              <a:ea typeface="Arial" pitchFamily="34" charset="-122"/>
              <a:cs typeface="Arial" pitchFamily="34" charset="-120"/>
            </a:endParaRPr>
          </a:p>
        </p:txBody>
      </p:sp>
      <p:sp>
        <p:nvSpPr>
          <p:cNvPr id="10" name="Shape 8"/>
          <p:cNvSpPr/>
          <p:nvPr/>
        </p:nvSpPr>
        <p:spPr>
          <a:xfrm>
            <a:off x="6233008" y="1682496"/>
            <a:ext cx="2567864" cy="4389120"/>
          </a:xfrm>
          <a:prstGeom prst="rect">
            <a:avLst/>
          </a:prstGeom>
          <a:solidFill>
            <a:srgbClr val="F2F5F9"/>
          </a:solidFill>
          <a:ln/>
        </p:spPr>
      </p:sp>
      <p:sp>
        <p:nvSpPr>
          <p:cNvPr id="11" name="Shape 9"/>
          <p:cNvSpPr/>
          <p:nvPr/>
        </p:nvSpPr>
        <p:spPr>
          <a:xfrm>
            <a:off x="6233008" y="1682496"/>
            <a:ext cx="2567864" cy="54864"/>
          </a:xfrm>
          <a:prstGeom prst="rect">
            <a:avLst/>
          </a:prstGeom>
          <a:solidFill>
            <a:srgbClr val="1F5FBF"/>
          </a:solidFill>
          <a:ln/>
        </p:spPr>
      </p:sp>
      <p:sp>
        <p:nvSpPr>
          <p:cNvPr id="12" name="sc:hallucinations/points/2/heading"/>
          <p:cNvSpPr txBox="1"/>
          <p:nvPr/>
        </p:nvSpPr>
        <p:spPr>
          <a:xfrm>
            <a:off x="6461608" y="1965960"/>
            <a:ext cx="2110664" cy="1188720"/>
          </a:xfrm>
          <a:prstGeom prst="rect">
            <a:avLst/>
          </a:prstGeom>
          <a:noFill/>
          <a:ln/>
        </p:spPr>
        <p:txBody>
          <a:bodyPr wrap="square" lIns="0" tIns="0" rIns="0" bIns="0" rtlCol="0" anchor="t"/>
          <a:lstStyle/>
          <a:p>
            <a:pPr algn="l" indent="0" marL="0">
              <a:lnSpc>
                <a:spcPct val="100000"/>
              </a:lnSpc>
              <a:buNone/>
            </a:pPr>
            <a:r>
              <a:rPr lang="en-US" sz="1600" b="1" dirty="0" kern="400000">
                <a:solidFill>
                  <a:srgbClr val="0B1F3A"/>
                </a:solidFill>
                <a:latin typeface="Arial" pitchFamily="34" charset="0"/>
                <a:ea typeface="Arial" pitchFamily="34" charset="-122"/>
                <a:cs typeface="Arial" pitchFamily="34" charset="-120"/>
              </a:rPr>
              <a:t>Check with a second pass or external lookup</a:t>
            </a:r>
            <a:endParaRPr lang="en-US" sz="1600" b="1" dirty="0" kern="400000">
              <a:solidFill>
                <a:srgbClr val="0B1F3A"/>
              </a:solidFill>
              <a:latin typeface="Arial" pitchFamily="34" charset="0"/>
              <a:ea typeface="Arial" pitchFamily="34" charset="-122"/>
              <a:cs typeface="Arial" pitchFamily="34" charset="-120"/>
            </a:endParaRPr>
          </a:p>
        </p:txBody>
      </p:sp>
      <p:sp>
        <p:nvSpPr>
          <p:cNvPr id="13" name="Shape 11"/>
          <p:cNvSpPr/>
          <p:nvPr/>
        </p:nvSpPr>
        <p:spPr>
          <a:xfrm>
            <a:off x="9075191" y="1682496"/>
            <a:ext cx="2567864" cy="4389120"/>
          </a:xfrm>
          <a:prstGeom prst="rect">
            <a:avLst/>
          </a:prstGeom>
          <a:solidFill>
            <a:srgbClr val="F2F5F9"/>
          </a:solidFill>
          <a:ln/>
        </p:spPr>
      </p:sp>
      <p:sp>
        <p:nvSpPr>
          <p:cNvPr id="14" name="Shape 12"/>
          <p:cNvSpPr/>
          <p:nvPr/>
        </p:nvSpPr>
        <p:spPr>
          <a:xfrm>
            <a:off x="9075191" y="1682496"/>
            <a:ext cx="2567864" cy="54864"/>
          </a:xfrm>
          <a:prstGeom prst="rect">
            <a:avLst/>
          </a:prstGeom>
          <a:solidFill>
            <a:srgbClr val="1F5FBF"/>
          </a:solidFill>
          <a:ln/>
        </p:spPr>
      </p:sp>
      <p:sp>
        <p:nvSpPr>
          <p:cNvPr id="15" name="sc:hallucinations/points/3/heading"/>
          <p:cNvSpPr txBox="1"/>
          <p:nvPr/>
        </p:nvSpPr>
        <p:spPr>
          <a:xfrm>
            <a:off x="9303791" y="1965960"/>
            <a:ext cx="2110664" cy="1188720"/>
          </a:xfrm>
          <a:prstGeom prst="rect">
            <a:avLst/>
          </a:prstGeom>
          <a:noFill/>
          <a:ln/>
        </p:spPr>
        <p:txBody>
          <a:bodyPr wrap="square" lIns="0" tIns="0" rIns="0" bIns="0" rtlCol="0" anchor="t"/>
          <a:lstStyle/>
          <a:p>
            <a:pPr algn="l" indent="0" marL="0">
              <a:lnSpc>
                <a:spcPct val="100000"/>
              </a:lnSpc>
              <a:buNone/>
            </a:pPr>
            <a:r>
              <a:rPr lang="en-US" sz="1600" b="1" dirty="0" kern="400000">
                <a:solidFill>
                  <a:srgbClr val="0B1F3A"/>
                </a:solidFill>
                <a:latin typeface="Arial" pitchFamily="34" charset="0"/>
                <a:ea typeface="Arial" pitchFamily="34" charset="-122"/>
                <a:cs typeface="Arial" pitchFamily="34" charset="-120"/>
              </a:rPr>
              <a:t>Surface uncertainty honestly in the UX</a:t>
            </a:r>
            <a:endParaRPr lang="en-US" sz="1600" b="1" dirty="0" kern="400000">
              <a:solidFill>
                <a:srgbClr val="0B1F3A"/>
              </a:solidFill>
              <a:latin typeface="Arial" pitchFamily="34" charset="0"/>
              <a:ea typeface="Arial" pitchFamily="34" charset="-122"/>
              <a:cs typeface="Arial" pitchFamily="34" charset="-120"/>
            </a:endParaRPr>
          </a:p>
        </p:txBody>
      </p:sp>
      <p:sp>
        <p:nvSpPr>
          <p:cNvPr id="16" name="sc:hallucinations/points/0/body"/>
          <p:cNvSpPr txBox="1"/>
          <p:nvPr/>
        </p:nvSpPr>
        <p:spPr>
          <a:xfrm>
            <a:off x="777240" y="2862072"/>
            <a:ext cx="2110664" cy="2980944"/>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RAG constrains the model to facts in the retrieved text. Ask it to cite passages. If no relevant source is found, the system should say so rather than improvise. Grounding is the most effective single mitigation.</a:t>
            </a:r>
            <a:endParaRPr lang="en-US" sz="1400" dirty="0" kern="400000">
              <a:solidFill>
                <a:srgbClr val="0B1F3A"/>
              </a:solidFill>
              <a:latin typeface="Arial" pitchFamily="34" charset="0"/>
              <a:ea typeface="Arial" pitchFamily="34" charset="-122"/>
              <a:cs typeface="Arial" pitchFamily="34" charset="-120"/>
            </a:endParaRPr>
          </a:p>
        </p:txBody>
      </p:sp>
      <p:sp>
        <p:nvSpPr>
          <p:cNvPr id="17" name="sc:hallucinations/points/1/body"/>
          <p:cNvSpPr txBox="1"/>
          <p:nvPr/>
        </p:nvSpPr>
        <p:spPr>
          <a:xfrm>
            <a:off x="3619424" y="2862072"/>
            <a:ext cx="2110664" cy="2980944"/>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Structured outputs (JSON schema, enum choices) remove space for invented values. Supply allowed labels for classification; supply field names and types for extraction. The model cannot hallucinate what it cannot choose.</a:t>
            </a:r>
            <a:endParaRPr lang="en-US" sz="1400" dirty="0" kern="400000">
              <a:solidFill>
                <a:srgbClr val="0B1F3A"/>
              </a:solidFill>
              <a:latin typeface="Arial" pitchFamily="34" charset="0"/>
              <a:ea typeface="Arial" pitchFamily="34" charset="-122"/>
              <a:cs typeface="Arial" pitchFamily="34" charset="-120"/>
            </a:endParaRPr>
          </a:p>
        </p:txBody>
      </p:sp>
      <p:sp>
        <p:nvSpPr>
          <p:cNvPr id="18" name="sc:hallucinations/points/2/body"/>
          <p:cNvSpPr txBox="1"/>
          <p:nvPr/>
        </p:nvSpPr>
        <p:spPr>
          <a:xfrm>
            <a:off x="6461608" y="2862072"/>
            <a:ext cx="2110664" cy="2980944"/>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For high-stakes outputs, a second model call asks: 'Is this answer supported by the provided sources?' Validate extracted values against a database. Adds cost and latency but is right for regulated decisions.</a:t>
            </a:r>
            <a:endParaRPr lang="en-US" sz="1400" dirty="0" kern="400000">
              <a:solidFill>
                <a:srgbClr val="0B1F3A"/>
              </a:solidFill>
              <a:latin typeface="Arial" pitchFamily="34" charset="0"/>
              <a:ea typeface="Arial" pitchFamily="34" charset="-122"/>
              <a:cs typeface="Arial" pitchFamily="34" charset="-120"/>
            </a:endParaRPr>
          </a:p>
        </p:txBody>
      </p:sp>
      <p:sp>
        <p:nvSpPr>
          <p:cNvPr id="19" name="sc:hallucinations/points/3/body"/>
          <p:cNvSpPr txBox="1"/>
          <p:nvPr/>
        </p:nvSpPr>
        <p:spPr>
          <a:xfrm>
            <a:off x="9303791" y="2862072"/>
            <a:ext cx="2110664" cy="2980944"/>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When confidence is low, show it. Labels like 'not found in our documents' or 'consult a specialist' shift accountability appropriately. Hiding uncertainty is a product design choice that amplifies risk.</a:t>
            </a:r>
            <a:endParaRPr lang="en-US" sz="1400" dirty="0" kern="400000">
              <a:solidFill>
                <a:srgbClr val="0B1F3A"/>
              </a:solidFill>
              <a:latin typeface="Arial" pitchFamily="34" charset="0"/>
              <a:ea typeface="Arial" pitchFamily="34" charset="-122"/>
              <a:cs typeface="Arial" pitchFamily="34" charset="-120"/>
            </a:endParaRPr>
          </a:p>
        </p:txBody>
      </p:sp>
      <p:sp>
        <p:nvSpPr>
          <p:cNvPr id="20" name="sc:hallucinations/sources"/>
          <p:cNvSpPr txBox="1"/>
          <p:nvPr/>
        </p:nvSpPr>
        <p:spPr>
          <a:xfrm>
            <a:off x="548640" y="5961888"/>
            <a:ext cx="9997135" cy="292608"/>
          </a:xfrm>
          <a:prstGeom prst="rect">
            <a:avLst/>
          </a:prstGeom>
          <a:noFill/>
          <a:ln/>
        </p:spPr>
        <p:txBody>
          <a:bodyPr wrap="square" lIns="0" tIns="0" rIns="0" bIns="0" rtlCol="0" anchor="b"/>
          <a:lstStyle/>
          <a:p>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Source: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1" invalidUrl="" action="" tgtFrame="" tooltip="https://platform.openai.com/docs/models" history="1" highlightClick="0" endSnd="0">
                  <a:extLst>
                    <a:ext uri="{A12FA001-AC4F-418D-AE19-62706E023703}">
                      <ahyp:hlinkClr xmlns:ahyp="http://schemas.microsoft.com/office/drawing/2018/hyperlinkcolor" val="tx"/>
                    </a:ext>
                  </a:extLst>
                </a:hlinkClick>
              </a:rPr>
              <a:t>OpenAI platform documentation — models and pricing (2024)</a:t>
            </a:r>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2" invalidUrl="" action="" tgtFrame="" tooltip="https://docs.anthropic.com/claude" history="1" highlightClick="0" endSnd="0">
                  <a:extLst>
                    <a:ext uri="{A12FA001-AC4F-418D-AE19-62706E023703}">
                      <ahyp:hlinkClr xmlns:ahyp="http://schemas.microsoft.com/office/drawing/2018/hyperlinkcolor" val="tx"/>
                    </a:ext>
                  </a:extLst>
                </a:hlinkClick>
              </a:rPr>
              <a:t>Anthropic Claude model documentation (2024)</a:t>
            </a:r>
            <a:endParaRPr lang="en-US" sz="800" u="sng" dirty="0" kern="400000">
              <a:solidFill>
                <a:srgbClr val="5B6B7F"/>
              </a:solidFill>
              <a:latin typeface="Arial" pitchFamily="34" charset="0"/>
              <a:ea typeface="Arial" pitchFamily="34" charset="-122"/>
              <a:cs typeface="Arial" pitchFamily="34" charset="-120"/>
            </a:endParaRPr>
          </a:p>
        </p:txBody>
      </p:sp>
      <p:sp>
        <p:nvSpPr>
          <p:cNvPr id="25" name="Slide Number Placeholder 0"/>
          <p:cNvSpPr>
            <a:spLocks noGrp="1"/>
          </p:cNvSpPr>
          <p:nvPr>
            <p:ph type="sldNum" sz="quarter" idx="4294967295"/>
          </p:nvPr>
        </p:nvSpPr>
        <p:spPr>
          <a:xfrm>
            <a:off x="10728655" y="6382512"/>
            <a:ext cx="914400" cy="182880"/>
          </a:xfrm>
          <a:prstGeom prst="rect">
            <a:avLst/>
          </a:prstGeom>
          <a:extLst>
            <a:ext uri="{C572A759-6A51-4108-AA02-DFA0A04FC94B}">
              <ma14:wrappingTextBoxFlag xmlns:ma14="http://schemas.microsoft.com/office/mac/drawingml/2011/main" val="0"/>
            </a:ext>
          </a:extLst>
        </p:spPr>
        <p:txBody>
          <a:bodyPr lIns="0" tIns="0" rIns="0" bIns="0"/>
          <a:lstStyle>
            <a:lvl1pPr>
              <a:defRPr sz="850" kern="400000">
                <a:solidFill>
                  <a:srgbClr val="5B6B7F"/>
                </a:solidFill>
                <a:latin typeface="Arial"/>
                <a:ea typeface="Arial"/>
                <a:cs typeface="Arial"/>
              </a:defRPr>
            </a:lvl1pPr>
          </a:lstStyle>
          <a:p>
            <a:pPr algn="r"/>
            <a:fld id="{F7021451-1387-4CA6-816F-3879F97B5CBC}" type="slidenum">
              <a:rPr b="0" lang="en-US" kern="400000"/>
              <a:t>8</a:t>
            </a:fld>
            <a:endParaRPr b="0" lang="en-US" kern="400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SlideCraft Title sc:tools-function-calling/title"/>
          <p:cNvSpPr>
            <a:spLocks xmlns:a="http://schemas.openxmlformats.org/drawingml/2006/main" noGrp="1"/>
          </p:cNvSpPr>
          <p:nvPr>
            <p:ph type="title"/>
          </p:nvPr>
        </p:nvSpPr>
        <p:spPr>
          <a:xfrm>
            <a:off x="548640" y="640080"/>
            <a:ext cx="11094415" cy="896112"/>
          </a:xfrm>
          <a:prstGeom prst="rect">
            <a:avLst/>
          </a:prstGeom>
          <a:noFill/>
          <a:ln/>
        </p:spPr>
        <p:txBody>
          <a:bodyPr wrap="square" lIns="0" tIns="0" rIns="0" bIns="0" rtlCol="0" anchor="t"/>
          <a:lstStyle/>
          <a:p>
            <a:pPr algn="l" indent="0" marL="0">
              <a:lnSpc>
                <a:spcPct val="93333"/>
              </a:lnSpc>
              <a:buNone/>
            </a:pPr>
            <a:r>
              <a:rPr lang="en-US" sz="2400" b="1" dirty="0" kern="400000">
                <a:solidFill>
                  <a:srgbClr val="0B1F3A"/>
                </a:solidFill>
                <a:latin typeface="Arial" pitchFamily="34" charset="0"/>
                <a:ea typeface="Arial" pitchFamily="34" charset="-122"/>
                <a:cs typeface="Arial" pitchFamily="34" charset="-120"/>
              </a:rPr>
              <a:t>Function calling turns the model from a writer into an actor on your systems</a:t>
            </a:r>
            <a:endParaRPr lang="en-US" sz="2400" b="1" dirty="0" kern="400000">
              <a:solidFill>
                <a:srgbClr val="0B1F3A"/>
              </a:solidFill>
              <a:latin typeface="Arial" pitchFamily="34" charset="0"/>
              <a:ea typeface="Arial" pitchFamily="34" charset="-122"/>
              <a:cs typeface="Arial" pitchFamily="34" charset="-120"/>
            </a:endParaRPr>
          </a:p>
        </p:txBody>
      </p:sp>
      <p:sp>
        <p:nvSpPr>
          <p:cNvPr id="2" name="sc:tools-function-calling/tracker"/>
          <p:cNvSpPr txBox="1"/>
          <p:nvPr/>
        </p:nvSpPr>
        <p:spPr>
          <a:xfrm>
            <a:off x="548640" y="384048"/>
            <a:ext cx="11094415" cy="219456"/>
          </a:xfrm>
          <a:prstGeom prst="rect">
            <a:avLst/>
          </a:prstGeom>
          <a:noFill/>
          <a:ln/>
        </p:spPr>
        <p:txBody>
          <a:bodyPr wrap="square" lIns="0" tIns="0" rIns="0" bIns="0" rtlCol="0" anchor="t"/>
          <a:lstStyle/>
          <a:p>
            <a:pPr algn="l" indent="0" marL="0">
              <a:lnSpc>
                <a:spcPct val="100000"/>
              </a:lnSpc>
              <a:buNone/>
            </a:pPr>
            <a:r>
              <a:rPr lang="en-US" sz="1000" b="1" dirty="0" kern="400000">
                <a:solidFill>
                  <a:srgbClr val="1F5FBF"/>
                </a:solidFill>
                <a:latin typeface="Arial" pitchFamily="34" charset="0"/>
                <a:ea typeface="Arial" pitchFamily="34" charset="-122"/>
                <a:cs typeface="Arial" pitchFamily="34" charset="-120"/>
              </a:rPr>
              <a:t>HOW YOU EXTEND IT</a:t>
            </a:r>
            <a:endParaRPr lang="en-US" sz="1000" b="1" dirty="0" kern="400000">
              <a:solidFill>
                <a:srgbClr val="1F5FBF"/>
              </a:solidFill>
              <a:latin typeface="Arial" pitchFamily="34" charset="0"/>
              <a:ea typeface="Arial" pitchFamily="34" charset="-122"/>
              <a:cs typeface="Arial" pitchFamily="34" charset="-120"/>
            </a:endParaRPr>
          </a:p>
        </p:txBody>
      </p:sp>
      <p:sp>
        <p:nvSpPr>
          <p:cNvPr id="4" name="Shape 2"/>
          <p:cNvSpPr/>
          <p:nvPr/>
        </p:nvSpPr>
        <p:spPr>
          <a:xfrm>
            <a:off x="548640" y="1682496"/>
            <a:ext cx="2350557" cy="713232"/>
          </a:xfrm>
          <a:custGeom>
            <a:avLst/>
            <a:gdLst/>
            <a:ahLst/>
            <a:cxnLst/>
            <a:rect l="l" t="t" r="r" b="b"/>
            <a:pathLst>
              <a:path w="2350557" h="713232">
                <a:moveTo>
                  <a:pt x="0" y="0"/>
                </a:moveTo>
                <a:lnTo>
                  <a:pt x="2131101" y="0"/>
                </a:lnTo>
                <a:lnTo>
                  <a:pt x="2350557" y="356616"/>
                </a:lnTo>
                <a:lnTo>
                  <a:pt x="2131101" y="713232"/>
                </a:lnTo>
                <a:lnTo>
                  <a:pt x="0" y="713232"/>
                </a:lnTo>
                <a:close/>
              </a:path>
            </a:pathLst>
          </a:custGeom>
          <a:solidFill>
            <a:srgbClr val="F2F5F9"/>
          </a:solidFill>
          <a:ln/>
        </p:spPr>
      </p:sp>
      <p:sp>
        <p:nvSpPr>
          <p:cNvPr id="5" name="sc:tools-function-calling/steps/0/title"/>
          <p:cNvSpPr txBox="1"/>
          <p:nvPr/>
        </p:nvSpPr>
        <p:spPr>
          <a:xfrm>
            <a:off x="713232" y="1682496"/>
            <a:ext cx="2054291" cy="713232"/>
          </a:xfrm>
          <a:prstGeom prst="rect">
            <a:avLst/>
          </a:prstGeom>
          <a:noFill/>
          <a:ln/>
        </p:spPr>
        <p:txBody>
          <a:bodyPr wrap="square" lIns="0" tIns="0" rIns="0" bIns="0" rtlCol="0" anchor="ctr"/>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User sends a request</a:t>
            </a:r>
            <a:endParaRPr lang="en-US" sz="1500" b="1" dirty="0" kern="400000">
              <a:solidFill>
                <a:srgbClr val="0B1F3A"/>
              </a:solidFill>
              <a:latin typeface="Arial" pitchFamily="34" charset="0"/>
              <a:ea typeface="Arial" pitchFamily="34" charset="-122"/>
              <a:cs typeface="Arial" pitchFamily="34" charset="-120"/>
            </a:endParaRPr>
          </a:p>
        </p:txBody>
      </p:sp>
      <p:sp>
        <p:nvSpPr>
          <p:cNvPr id="6" name="sc:tools-function-calling/steps/0/body"/>
          <p:cNvSpPr txBox="1"/>
          <p:nvPr/>
        </p:nvSpPr>
        <p:spPr>
          <a:xfrm>
            <a:off x="594360" y="2651760"/>
            <a:ext cx="2039661" cy="3099816"/>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A user asks something requiring live data or an action — e.g. 'What is the status of order #4821?' The model cannot answer from memory alone.</a:t>
            </a:r>
            <a:endParaRPr lang="en-US" sz="1400" dirty="0" kern="400000">
              <a:solidFill>
                <a:srgbClr val="0B1F3A"/>
              </a:solidFill>
              <a:latin typeface="Arial" pitchFamily="34" charset="0"/>
              <a:ea typeface="Arial" pitchFamily="34" charset="-122"/>
              <a:cs typeface="Arial" pitchFamily="34" charset="-120"/>
            </a:endParaRPr>
          </a:p>
        </p:txBody>
      </p:sp>
      <p:sp>
        <p:nvSpPr>
          <p:cNvPr id="7" name="Shape 5"/>
          <p:cNvSpPr/>
          <p:nvPr/>
        </p:nvSpPr>
        <p:spPr>
          <a:xfrm>
            <a:off x="594360" y="5779008"/>
            <a:ext cx="365760" cy="0"/>
          </a:xfrm>
          <a:custGeom>
            <a:avLst/>
            <a:gdLst/>
            <a:ahLst/>
            <a:cxnLst/>
            <a:rect l="0" t="0" r="r" b="b"/>
            <a:pathLst>
              <a:path w="365760" h="0" fill="none">
                <a:moveTo>
                  <a:pt x="0" y="0"/>
                </a:moveTo>
                <a:lnTo>
                  <a:pt x="365760" y="0"/>
                </a:lnTo>
              </a:path>
            </a:pathLst>
          </a:custGeom>
          <a:noFill/>
          <a:ln w="19050">
            <a:solidFill>
              <a:srgbClr val="C9D2DE"/>
            </a:solidFill>
            <a:prstDash val="solid"/>
          </a:ln>
        </p:spPr>
      </p:sp>
      <p:sp>
        <p:nvSpPr>
          <p:cNvPr id="8" name="sc:tools-function-calling/steps/0/owner"/>
          <p:cNvSpPr txBox="1"/>
          <p:nvPr/>
        </p:nvSpPr>
        <p:spPr>
          <a:xfrm>
            <a:off x="594360" y="5833872"/>
            <a:ext cx="2039661" cy="219456"/>
          </a:xfrm>
          <a:prstGeom prst="rect">
            <a:avLst/>
          </a:prstGeom>
          <a:noFill/>
          <a:ln/>
        </p:spPr>
        <p:txBody>
          <a:bodyPr wrap="square" lIns="0" tIns="0" rIns="0" bIns="0" rtlCol="0" anchor="t"/>
          <a:lstStyle/>
          <a:p>
            <a:pPr algn="l"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User</a:t>
            </a:r>
            <a:endParaRPr lang="en-US" sz="1000" dirty="0" kern="400000">
              <a:solidFill>
                <a:srgbClr val="5B6B7F"/>
              </a:solidFill>
              <a:latin typeface="Arial" pitchFamily="34" charset="0"/>
              <a:ea typeface="Arial" pitchFamily="34" charset="-122"/>
              <a:cs typeface="Arial" pitchFamily="34" charset="-120"/>
            </a:endParaRPr>
          </a:p>
        </p:txBody>
      </p:sp>
      <p:sp>
        <p:nvSpPr>
          <p:cNvPr id="9" name="Shape 7"/>
          <p:cNvSpPr/>
          <p:nvPr/>
        </p:nvSpPr>
        <p:spPr>
          <a:xfrm>
            <a:off x="2734605" y="1682496"/>
            <a:ext cx="2350557" cy="713232"/>
          </a:xfrm>
          <a:custGeom>
            <a:avLst/>
            <a:gdLst/>
            <a:ahLst/>
            <a:cxnLst/>
            <a:rect l="l" t="t" r="r" b="b"/>
            <a:pathLst>
              <a:path w="2350557" h="713232">
                <a:moveTo>
                  <a:pt x="0" y="0"/>
                </a:moveTo>
                <a:lnTo>
                  <a:pt x="2131101" y="0"/>
                </a:lnTo>
                <a:lnTo>
                  <a:pt x="2350557" y="356616"/>
                </a:lnTo>
                <a:lnTo>
                  <a:pt x="2131101" y="713232"/>
                </a:lnTo>
                <a:lnTo>
                  <a:pt x="0" y="713232"/>
                </a:lnTo>
                <a:lnTo>
                  <a:pt x="219456" y="356616"/>
                </a:lnTo>
                <a:close/>
              </a:path>
            </a:pathLst>
          </a:custGeom>
          <a:solidFill>
            <a:srgbClr val="1F5FBF"/>
          </a:solidFill>
          <a:ln/>
        </p:spPr>
      </p:sp>
      <p:sp>
        <p:nvSpPr>
          <p:cNvPr id="10" name="sc:tools-function-calling/steps/1/title"/>
          <p:cNvSpPr txBox="1"/>
          <p:nvPr/>
        </p:nvSpPr>
        <p:spPr>
          <a:xfrm>
            <a:off x="3063789" y="1682496"/>
            <a:ext cx="1889699" cy="713232"/>
          </a:xfrm>
          <a:prstGeom prst="rect">
            <a:avLst/>
          </a:prstGeom>
          <a:noFill/>
          <a:ln/>
        </p:spPr>
        <p:txBody>
          <a:bodyPr wrap="square" lIns="0" tIns="0" rIns="0" bIns="0" rtlCol="0" anchor="ctr"/>
          <a:lstStyle/>
          <a:p>
            <a:pPr algn="l" indent="0" marL="0">
              <a:lnSpc>
                <a:spcPct val="100000"/>
              </a:lnSpc>
              <a:buNone/>
            </a:pPr>
            <a:r>
              <a:rPr lang="en-US" sz="1500" b="1" dirty="0" kern="400000">
                <a:solidFill>
                  <a:srgbClr val="FFFFFF"/>
                </a:solidFill>
                <a:latin typeface="Arial" pitchFamily="34" charset="0"/>
                <a:ea typeface="Arial" pitchFamily="34" charset="-122"/>
                <a:cs typeface="Arial" pitchFamily="34" charset="-120"/>
              </a:rPr>
              <a:t>Model selects a tool</a:t>
            </a:r>
            <a:endParaRPr lang="en-US" sz="1500" b="1" dirty="0" kern="400000">
              <a:solidFill>
                <a:srgbClr val="FFFFFF"/>
              </a:solidFill>
              <a:latin typeface="Arial" pitchFamily="34" charset="0"/>
              <a:ea typeface="Arial" pitchFamily="34" charset="-122"/>
              <a:cs typeface="Arial" pitchFamily="34" charset="-120"/>
            </a:endParaRPr>
          </a:p>
        </p:txBody>
      </p:sp>
      <p:sp>
        <p:nvSpPr>
          <p:cNvPr id="11" name="sc:tools-function-calling/steps/1/body"/>
          <p:cNvSpPr txBox="1"/>
          <p:nvPr/>
        </p:nvSpPr>
        <p:spPr>
          <a:xfrm>
            <a:off x="2780325" y="2651760"/>
            <a:ext cx="2039661" cy="3099816"/>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Given available functions with descriptions, the model decides which to call and what arguments to pass. It outputs structured JSON, not prose.</a:t>
            </a:r>
            <a:endParaRPr lang="en-US" sz="1400" dirty="0" kern="400000">
              <a:solidFill>
                <a:srgbClr val="0B1F3A"/>
              </a:solidFill>
              <a:latin typeface="Arial" pitchFamily="34" charset="0"/>
              <a:ea typeface="Arial" pitchFamily="34" charset="-122"/>
              <a:cs typeface="Arial" pitchFamily="34" charset="-120"/>
            </a:endParaRPr>
          </a:p>
        </p:txBody>
      </p:sp>
      <p:sp>
        <p:nvSpPr>
          <p:cNvPr id="12" name="Shape 10"/>
          <p:cNvSpPr/>
          <p:nvPr/>
        </p:nvSpPr>
        <p:spPr>
          <a:xfrm>
            <a:off x="2780325" y="5779008"/>
            <a:ext cx="365760" cy="0"/>
          </a:xfrm>
          <a:custGeom>
            <a:avLst/>
            <a:gdLst/>
            <a:ahLst/>
            <a:cxnLst/>
            <a:rect l="0" t="0" r="r" b="b"/>
            <a:pathLst>
              <a:path w="365760" h="0" fill="none">
                <a:moveTo>
                  <a:pt x="0" y="0"/>
                </a:moveTo>
                <a:lnTo>
                  <a:pt x="365760" y="0"/>
                </a:lnTo>
              </a:path>
            </a:pathLst>
          </a:custGeom>
          <a:noFill/>
          <a:ln w="19050">
            <a:solidFill>
              <a:srgbClr val="1F5FBF"/>
            </a:solidFill>
            <a:prstDash val="solid"/>
          </a:ln>
        </p:spPr>
      </p:sp>
      <p:sp>
        <p:nvSpPr>
          <p:cNvPr id="13" name="sc:tools-function-calling/steps/1/owner"/>
          <p:cNvSpPr txBox="1"/>
          <p:nvPr/>
        </p:nvSpPr>
        <p:spPr>
          <a:xfrm>
            <a:off x="2780325" y="5833872"/>
            <a:ext cx="2039661" cy="219456"/>
          </a:xfrm>
          <a:prstGeom prst="rect">
            <a:avLst/>
          </a:prstGeom>
          <a:noFill/>
          <a:ln/>
        </p:spPr>
        <p:txBody>
          <a:bodyPr wrap="square" lIns="0" tIns="0" rIns="0" bIns="0" rtlCol="0" anchor="t"/>
          <a:lstStyle/>
          <a:p>
            <a:pPr algn="l"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Model</a:t>
            </a:r>
            <a:endParaRPr lang="en-US" sz="1000" dirty="0" kern="400000">
              <a:solidFill>
                <a:srgbClr val="5B6B7F"/>
              </a:solidFill>
              <a:latin typeface="Arial" pitchFamily="34" charset="0"/>
              <a:ea typeface="Arial" pitchFamily="34" charset="-122"/>
              <a:cs typeface="Arial" pitchFamily="34" charset="-120"/>
            </a:endParaRPr>
          </a:p>
        </p:txBody>
      </p:sp>
      <p:sp>
        <p:nvSpPr>
          <p:cNvPr id="14" name="Shape 12"/>
          <p:cNvSpPr/>
          <p:nvPr/>
        </p:nvSpPr>
        <p:spPr>
          <a:xfrm>
            <a:off x="4920569" y="1682496"/>
            <a:ext cx="2350557" cy="713232"/>
          </a:xfrm>
          <a:custGeom>
            <a:avLst/>
            <a:gdLst/>
            <a:ahLst/>
            <a:cxnLst/>
            <a:rect l="l" t="t" r="r" b="b"/>
            <a:pathLst>
              <a:path w="2350557" h="713232">
                <a:moveTo>
                  <a:pt x="0" y="0"/>
                </a:moveTo>
                <a:lnTo>
                  <a:pt x="2131101" y="0"/>
                </a:lnTo>
                <a:lnTo>
                  <a:pt x="2350557" y="356616"/>
                </a:lnTo>
                <a:lnTo>
                  <a:pt x="2131101" y="713232"/>
                </a:lnTo>
                <a:lnTo>
                  <a:pt x="0" y="713232"/>
                </a:lnTo>
                <a:lnTo>
                  <a:pt x="219456" y="356616"/>
                </a:lnTo>
                <a:close/>
              </a:path>
            </a:pathLst>
          </a:custGeom>
          <a:solidFill>
            <a:srgbClr val="F2F5F9"/>
          </a:solidFill>
          <a:ln/>
        </p:spPr>
      </p:sp>
      <p:sp>
        <p:nvSpPr>
          <p:cNvPr id="15" name="sc:tools-function-calling/steps/2/title"/>
          <p:cNvSpPr txBox="1"/>
          <p:nvPr/>
        </p:nvSpPr>
        <p:spPr>
          <a:xfrm>
            <a:off x="5249753" y="1682496"/>
            <a:ext cx="1889699" cy="713232"/>
          </a:xfrm>
          <a:prstGeom prst="rect">
            <a:avLst/>
          </a:prstGeom>
          <a:noFill/>
          <a:ln/>
        </p:spPr>
        <p:txBody>
          <a:bodyPr wrap="square" lIns="0" tIns="0" rIns="0" bIns="0" rtlCol="0" anchor="ctr"/>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Application executes the call</a:t>
            </a:r>
            <a:endParaRPr lang="en-US" sz="1500" b="1" dirty="0" kern="400000">
              <a:solidFill>
                <a:srgbClr val="0B1F3A"/>
              </a:solidFill>
              <a:latin typeface="Arial" pitchFamily="34" charset="0"/>
              <a:ea typeface="Arial" pitchFamily="34" charset="-122"/>
              <a:cs typeface="Arial" pitchFamily="34" charset="-120"/>
            </a:endParaRPr>
          </a:p>
        </p:txBody>
      </p:sp>
      <p:sp>
        <p:nvSpPr>
          <p:cNvPr id="16" name="sc:tools-function-calling/steps/2/body"/>
          <p:cNvSpPr txBox="1"/>
          <p:nvPr/>
        </p:nvSpPr>
        <p:spPr>
          <a:xfrm>
            <a:off x="4966289" y="2651760"/>
            <a:ext cx="2039661" cy="3099816"/>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Your application code receives the call, validates it, and runs the real function — a database query, API call, or file read. The model waits.</a:t>
            </a:r>
            <a:endParaRPr lang="en-US" sz="1400" dirty="0" kern="400000">
              <a:solidFill>
                <a:srgbClr val="0B1F3A"/>
              </a:solidFill>
              <a:latin typeface="Arial" pitchFamily="34" charset="0"/>
              <a:ea typeface="Arial" pitchFamily="34" charset="-122"/>
              <a:cs typeface="Arial" pitchFamily="34" charset="-120"/>
            </a:endParaRPr>
          </a:p>
        </p:txBody>
      </p:sp>
      <p:sp>
        <p:nvSpPr>
          <p:cNvPr id="17" name="Shape 15"/>
          <p:cNvSpPr/>
          <p:nvPr/>
        </p:nvSpPr>
        <p:spPr>
          <a:xfrm>
            <a:off x="4966289" y="5779008"/>
            <a:ext cx="365760" cy="0"/>
          </a:xfrm>
          <a:custGeom>
            <a:avLst/>
            <a:gdLst/>
            <a:ahLst/>
            <a:cxnLst/>
            <a:rect l="0" t="0" r="r" b="b"/>
            <a:pathLst>
              <a:path w="365760" h="0" fill="none">
                <a:moveTo>
                  <a:pt x="0" y="0"/>
                </a:moveTo>
                <a:lnTo>
                  <a:pt x="365760" y="0"/>
                </a:lnTo>
              </a:path>
            </a:pathLst>
          </a:custGeom>
          <a:noFill/>
          <a:ln w="19050">
            <a:solidFill>
              <a:srgbClr val="C9D2DE"/>
            </a:solidFill>
            <a:prstDash val="solid"/>
          </a:ln>
        </p:spPr>
      </p:sp>
      <p:sp>
        <p:nvSpPr>
          <p:cNvPr id="18" name="sc:tools-function-calling/steps/2/owner"/>
          <p:cNvSpPr txBox="1"/>
          <p:nvPr/>
        </p:nvSpPr>
        <p:spPr>
          <a:xfrm>
            <a:off x="4966289" y="5833872"/>
            <a:ext cx="2039661" cy="219456"/>
          </a:xfrm>
          <a:prstGeom prst="rect">
            <a:avLst/>
          </a:prstGeom>
          <a:noFill/>
          <a:ln/>
        </p:spPr>
        <p:txBody>
          <a:bodyPr wrap="square" lIns="0" tIns="0" rIns="0" bIns="0" rtlCol="0" anchor="t"/>
          <a:lstStyle/>
          <a:p>
            <a:pPr algn="l"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Application</a:t>
            </a:r>
            <a:endParaRPr lang="en-US" sz="1000" dirty="0" kern="400000">
              <a:solidFill>
                <a:srgbClr val="5B6B7F"/>
              </a:solidFill>
              <a:latin typeface="Arial" pitchFamily="34" charset="0"/>
              <a:ea typeface="Arial" pitchFamily="34" charset="-122"/>
              <a:cs typeface="Arial" pitchFamily="34" charset="-120"/>
            </a:endParaRPr>
          </a:p>
        </p:txBody>
      </p:sp>
      <p:sp>
        <p:nvSpPr>
          <p:cNvPr id="19" name="Shape 17"/>
          <p:cNvSpPr/>
          <p:nvPr/>
        </p:nvSpPr>
        <p:spPr>
          <a:xfrm>
            <a:off x="7106534" y="1682496"/>
            <a:ext cx="2350557" cy="713232"/>
          </a:xfrm>
          <a:custGeom>
            <a:avLst/>
            <a:gdLst/>
            <a:ahLst/>
            <a:cxnLst/>
            <a:rect l="l" t="t" r="r" b="b"/>
            <a:pathLst>
              <a:path w="2350557" h="713232">
                <a:moveTo>
                  <a:pt x="0" y="0"/>
                </a:moveTo>
                <a:lnTo>
                  <a:pt x="2131101" y="0"/>
                </a:lnTo>
                <a:lnTo>
                  <a:pt x="2350557" y="356616"/>
                </a:lnTo>
                <a:lnTo>
                  <a:pt x="2131101" y="713232"/>
                </a:lnTo>
                <a:lnTo>
                  <a:pt x="0" y="713232"/>
                </a:lnTo>
                <a:lnTo>
                  <a:pt x="219456" y="356616"/>
                </a:lnTo>
                <a:close/>
              </a:path>
            </a:pathLst>
          </a:custGeom>
          <a:solidFill>
            <a:srgbClr val="F2F5F9"/>
          </a:solidFill>
          <a:ln/>
        </p:spPr>
      </p:sp>
      <p:sp>
        <p:nvSpPr>
          <p:cNvPr id="20" name="sc:tools-function-calling/steps/3/title"/>
          <p:cNvSpPr txBox="1"/>
          <p:nvPr/>
        </p:nvSpPr>
        <p:spPr>
          <a:xfrm>
            <a:off x="7435718" y="1682496"/>
            <a:ext cx="1889699" cy="713232"/>
          </a:xfrm>
          <a:prstGeom prst="rect">
            <a:avLst/>
          </a:prstGeom>
          <a:noFill/>
          <a:ln/>
        </p:spPr>
        <p:txBody>
          <a:bodyPr wrap="square" lIns="0" tIns="0" rIns="0" bIns="0" rtlCol="0" anchor="ctr"/>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Result is returned to the model</a:t>
            </a:r>
            <a:endParaRPr lang="en-US" sz="1500" b="1" dirty="0" kern="400000">
              <a:solidFill>
                <a:srgbClr val="0B1F3A"/>
              </a:solidFill>
              <a:latin typeface="Arial" pitchFamily="34" charset="0"/>
              <a:ea typeface="Arial" pitchFamily="34" charset="-122"/>
              <a:cs typeface="Arial" pitchFamily="34" charset="-120"/>
            </a:endParaRPr>
          </a:p>
        </p:txBody>
      </p:sp>
      <p:sp>
        <p:nvSpPr>
          <p:cNvPr id="21" name="sc:tools-function-calling/steps/3/body"/>
          <p:cNvSpPr txBox="1"/>
          <p:nvPr/>
        </p:nvSpPr>
        <p:spPr>
          <a:xfrm>
            <a:off x="7152254" y="2651760"/>
            <a:ext cx="2039661" cy="3099816"/>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The function result enters the conversation context. The model now has real, current data — a live order status, account balance or calendar slot.</a:t>
            </a:r>
            <a:endParaRPr lang="en-US" sz="1400" dirty="0" kern="400000">
              <a:solidFill>
                <a:srgbClr val="0B1F3A"/>
              </a:solidFill>
              <a:latin typeface="Arial" pitchFamily="34" charset="0"/>
              <a:ea typeface="Arial" pitchFamily="34" charset="-122"/>
              <a:cs typeface="Arial" pitchFamily="34" charset="-120"/>
            </a:endParaRPr>
          </a:p>
        </p:txBody>
      </p:sp>
      <p:sp>
        <p:nvSpPr>
          <p:cNvPr id="22" name="Shape 20"/>
          <p:cNvSpPr/>
          <p:nvPr/>
        </p:nvSpPr>
        <p:spPr>
          <a:xfrm>
            <a:off x="7152254" y="5779008"/>
            <a:ext cx="365760" cy="0"/>
          </a:xfrm>
          <a:custGeom>
            <a:avLst/>
            <a:gdLst/>
            <a:ahLst/>
            <a:cxnLst/>
            <a:rect l="0" t="0" r="r" b="b"/>
            <a:pathLst>
              <a:path w="365760" h="0" fill="none">
                <a:moveTo>
                  <a:pt x="0" y="0"/>
                </a:moveTo>
                <a:lnTo>
                  <a:pt x="365760" y="0"/>
                </a:lnTo>
              </a:path>
            </a:pathLst>
          </a:custGeom>
          <a:noFill/>
          <a:ln w="19050">
            <a:solidFill>
              <a:srgbClr val="C9D2DE"/>
            </a:solidFill>
            <a:prstDash val="solid"/>
          </a:ln>
        </p:spPr>
      </p:sp>
      <p:sp>
        <p:nvSpPr>
          <p:cNvPr id="23" name="sc:tools-function-calling/steps/3/owner"/>
          <p:cNvSpPr txBox="1"/>
          <p:nvPr/>
        </p:nvSpPr>
        <p:spPr>
          <a:xfrm>
            <a:off x="7152254" y="5833872"/>
            <a:ext cx="2039661" cy="219456"/>
          </a:xfrm>
          <a:prstGeom prst="rect">
            <a:avLst/>
          </a:prstGeom>
          <a:noFill/>
          <a:ln/>
        </p:spPr>
        <p:txBody>
          <a:bodyPr wrap="square" lIns="0" tIns="0" rIns="0" bIns="0" rtlCol="0" anchor="t"/>
          <a:lstStyle/>
          <a:p>
            <a:pPr algn="l"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Application</a:t>
            </a:r>
            <a:endParaRPr lang="en-US" sz="1000" dirty="0" kern="400000">
              <a:solidFill>
                <a:srgbClr val="5B6B7F"/>
              </a:solidFill>
              <a:latin typeface="Arial" pitchFamily="34" charset="0"/>
              <a:ea typeface="Arial" pitchFamily="34" charset="-122"/>
              <a:cs typeface="Arial" pitchFamily="34" charset="-120"/>
            </a:endParaRPr>
          </a:p>
        </p:txBody>
      </p:sp>
      <p:sp>
        <p:nvSpPr>
          <p:cNvPr id="24" name="Shape 22"/>
          <p:cNvSpPr/>
          <p:nvPr/>
        </p:nvSpPr>
        <p:spPr>
          <a:xfrm>
            <a:off x="9292499" y="1682496"/>
            <a:ext cx="2350557" cy="713232"/>
          </a:xfrm>
          <a:custGeom>
            <a:avLst/>
            <a:gdLst/>
            <a:ahLst/>
            <a:cxnLst/>
            <a:rect l="l" t="t" r="r" b="b"/>
            <a:pathLst>
              <a:path w="2350557" h="713232">
                <a:moveTo>
                  <a:pt x="0" y="0"/>
                </a:moveTo>
                <a:lnTo>
                  <a:pt x="2131101" y="0"/>
                </a:lnTo>
                <a:lnTo>
                  <a:pt x="2350557" y="356616"/>
                </a:lnTo>
                <a:lnTo>
                  <a:pt x="2131101" y="713232"/>
                </a:lnTo>
                <a:lnTo>
                  <a:pt x="0" y="713232"/>
                </a:lnTo>
                <a:lnTo>
                  <a:pt x="219456" y="356616"/>
                </a:lnTo>
                <a:close/>
              </a:path>
            </a:pathLst>
          </a:custGeom>
          <a:solidFill>
            <a:srgbClr val="F2F5F9"/>
          </a:solidFill>
          <a:ln/>
        </p:spPr>
      </p:sp>
      <p:sp>
        <p:nvSpPr>
          <p:cNvPr id="25" name="sc:tools-function-calling/steps/4/title"/>
          <p:cNvSpPr txBox="1"/>
          <p:nvPr/>
        </p:nvSpPr>
        <p:spPr>
          <a:xfrm>
            <a:off x="9621683" y="1682496"/>
            <a:ext cx="1889699" cy="713232"/>
          </a:xfrm>
          <a:prstGeom prst="rect">
            <a:avLst/>
          </a:prstGeom>
          <a:noFill/>
          <a:ln/>
        </p:spPr>
        <p:txBody>
          <a:bodyPr wrap="square" lIns="0" tIns="0" rIns="0" bIns="0" rtlCol="0" anchor="ctr"/>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Model writes the final answer</a:t>
            </a:r>
            <a:endParaRPr lang="en-US" sz="1500" b="1" dirty="0" kern="400000">
              <a:solidFill>
                <a:srgbClr val="0B1F3A"/>
              </a:solidFill>
              <a:latin typeface="Arial" pitchFamily="34" charset="0"/>
              <a:ea typeface="Arial" pitchFamily="34" charset="-122"/>
              <a:cs typeface="Arial" pitchFamily="34" charset="-120"/>
            </a:endParaRPr>
          </a:p>
        </p:txBody>
      </p:sp>
      <p:sp>
        <p:nvSpPr>
          <p:cNvPr id="26" name="sc:tools-function-calling/steps/4/body"/>
          <p:cNvSpPr txBox="1"/>
          <p:nvPr/>
        </p:nvSpPr>
        <p:spPr>
          <a:xfrm>
            <a:off x="9338219" y="2651760"/>
            <a:ext cx="2039661" cy="3099816"/>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With the result in context, the model composes a natural-language response grounded in real data. The user sees an answer, not raw JSON.</a:t>
            </a:r>
            <a:endParaRPr lang="en-US" sz="1400" dirty="0" kern="400000">
              <a:solidFill>
                <a:srgbClr val="0B1F3A"/>
              </a:solidFill>
              <a:latin typeface="Arial" pitchFamily="34" charset="0"/>
              <a:ea typeface="Arial" pitchFamily="34" charset="-122"/>
              <a:cs typeface="Arial" pitchFamily="34" charset="-120"/>
            </a:endParaRPr>
          </a:p>
        </p:txBody>
      </p:sp>
      <p:sp>
        <p:nvSpPr>
          <p:cNvPr id="27" name="Shape 25"/>
          <p:cNvSpPr/>
          <p:nvPr/>
        </p:nvSpPr>
        <p:spPr>
          <a:xfrm>
            <a:off x="9338219" y="5779008"/>
            <a:ext cx="365760" cy="0"/>
          </a:xfrm>
          <a:custGeom>
            <a:avLst/>
            <a:gdLst/>
            <a:ahLst/>
            <a:cxnLst/>
            <a:rect l="0" t="0" r="r" b="b"/>
            <a:pathLst>
              <a:path w="365760" h="0" fill="none">
                <a:moveTo>
                  <a:pt x="0" y="0"/>
                </a:moveTo>
                <a:lnTo>
                  <a:pt x="365760" y="0"/>
                </a:lnTo>
              </a:path>
            </a:pathLst>
          </a:custGeom>
          <a:noFill/>
          <a:ln w="19050">
            <a:solidFill>
              <a:srgbClr val="C9D2DE"/>
            </a:solidFill>
            <a:prstDash val="solid"/>
          </a:ln>
        </p:spPr>
      </p:sp>
      <p:sp>
        <p:nvSpPr>
          <p:cNvPr id="28" name="sc:tools-function-calling/steps/4/owner"/>
          <p:cNvSpPr txBox="1"/>
          <p:nvPr/>
        </p:nvSpPr>
        <p:spPr>
          <a:xfrm>
            <a:off x="9338219" y="5833872"/>
            <a:ext cx="2039661" cy="219456"/>
          </a:xfrm>
          <a:prstGeom prst="rect">
            <a:avLst/>
          </a:prstGeom>
          <a:noFill/>
          <a:ln/>
        </p:spPr>
        <p:txBody>
          <a:bodyPr wrap="square" lIns="0" tIns="0" rIns="0" bIns="0" rtlCol="0" anchor="t"/>
          <a:lstStyle/>
          <a:p>
            <a:pPr algn="l"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Model</a:t>
            </a:r>
            <a:endParaRPr lang="en-US" sz="1000" dirty="0" kern="400000">
              <a:solidFill>
                <a:srgbClr val="5B6B7F"/>
              </a:solidFill>
              <a:latin typeface="Arial" pitchFamily="34" charset="0"/>
              <a:ea typeface="Arial" pitchFamily="34" charset="-122"/>
              <a:cs typeface="Arial" pitchFamily="34" charset="-120"/>
            </a:endParaRPr>
          </a:p>
        </p:txBody>
      </p:sp>
      <p:sp>
        <p:nvSpPr>
          <p:cNvPr id="29" name="sc:tools-function-calling/sources"/>
          <p:cNvSpPr txBox="1"/>
          <p:nvPr/>
        </p:nvSpPr>
        <p:spPr>
          <a:xfrm>
            <a:off x="548640" y="5961888"/>
            <a:ext cx="9997135" cy="292608"/>
          </a:xfrm>
          <a:prstGeom prst="rect">
            <a:avLst/>
          </a:prstGeom>
          <a:noFill/>
          <a:ln/>
        </p:spPr>
        <p:txBody>
          <a:bodyPr wrap="square" lIns="0" tIns="0" rIns="0" bIns="0" rtlCol="0" anchor="b"/>
          <a:lstStyle/>
          <a:p>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Source: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1" invalidUrl="" action="" tgtFrame="" tooltip="https://platform.openai.com/docs/models" history="1" highlightClick="0" endSnd="0">
                  <a:extLst>
                    <a:ext uri="{A12FA001-AC4F-418D-AE19-62706E023703}">
                      <ahyp:hlinkClr xmlns:ahyp="http://schemas.microsoft.com/office/drawing/2018/hyperlinkcolor" val="tx"/>
                    </a:ext>
                  </a:extLst>
                </a:hlinkClick>
              </a:rPr>
              <a:t>OpenAI platform documentation — models and pricing (2024)</a:t>
            </a:r>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2" invalidUrl="" action="" tgtFrame="" tooltip="https://docs.anthropic.com/claude" history="1" highlightClick="0" endSnd="0">
                  <a:extLst>
                    <a:ext uri="{A12FA001-AC4F-418D-AE19-62706E023703}">
                      <ahyp:hlinkClr xmlns:ahyp="http://schemas.microsoft.com/office/drawing/2018/hyperlinkcolor" val="tx"/>
                    </a:ext>
                  </a:extLst>
                </a:hlinkClick>
              </a:rPr>
              <a:t>Anthropic Claude model documentation (2024)</a:t>
            </a:r>
            <a:endParaRPr lang="en-US" sz="800" u="sng" dirty="0" kern="400000">
              <a:solidFill>
                <a:srgbClr val="5B6B7F"/>
              </a:solidFill>
              <a:latin typeface="Arial" pitchFamily="34" charset="0"/>
              <a:ea typeface="Arial" pitchFamily="34" charset="-122"/>
              <a:cs typeface="Arial" pitchFamily="34" charset="-120"/>
            </a:endParaRPr>
          </a:p>
        </p:txBody>
      </p:sp>
      <p:sp>
        <p:nvSpPr>
          <p:cNvPr id="25" name="Slide Number Placeholder 0"/>
          <p:cNvSpPr>
            <a:spLocks noGrp="1"/>
          </p:cNvSpPr>
          <p:nvPr>
            <p:ph type="sldNum" sz="quarter" idx="4294967295"/>
          </p:nvPr>
        </p:nvSpPr>
        <p:spPr>
          <a:xfrm>
            <a:off x="10728655" y="6382512"/>
            <a:ext cx="914400" cy="182880"/>
          </a:xfrm>
          <a:prstGeom prst="rect">
            <a:avLst/>
          </a:prstGeom>
          <a:extLst>
            <a:ext uri="{C572A759-6A51-4108-AA02-DFA0A04FC94B}">
              <ma14:wrappingTextBoxFlag xmlns:ma14="http://schemas.microsoft.com/office/mac/drawingml/2011/main" val="0"/>
            </a:ext>
          </a:extLst>
        </p:spPr>
        <p:txBody>
          <a:bodyPr lIns="0" tIns="0" rIns="0" bIns="0"/>
          <a:lstStyle>
            <a:lvl1pPr>
              <a:defRPr sz="850" kern="400000">
                <a:solidFill>
                  <a:srgbClr val="5B6B7F"/>
                </a:solidFill>
                <a:latin typeface="Arial"/>
                <a:ea typeface="Arial"/>
                <a:cs typeface="Arial"/>
              </a:defRPr>
            </a:lvl1pPr>
          </a:lstStyle>
          <a:p>
            <a:pPr algn="r"/>
            <a:fld id="{F7021451-1387-4CA6-816F-3879F97B5CBC}" type="slidenum">
              <a:rPr b="0" lang="en-US" kern="400000"/>
              <a:t>9</a:t>
            </a:fld>
            <a:endParaRPr b="0" lang="en-US" kern="400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SlideCraft Title sc:agents-loop/title"/>
          <p:cNvSpPr>
            <a:spLocks xmlns:a="http://schemas.openxmlformats.org/drawingml/2006/main" noGrp="1"/>
          </p:cNvSpPr>
          <p:nvPr>
            <p:ph type="title"/>
          </p:nvPr>
        </p:nvSpPr>
        <p:spPr>
          <a:xfrm>
            <a:off x="548640" y="640080"/>
            <a:ext cx="6680199" cy="896112"/>
          </a:xfrm>
          <a:prstGeom prst="rect">
            <a:avLst/>
          </a:prstGeom>
          <a:noFill/>
          <a:ln/>
        </p:spPr>
        <p:txBody>
          <a:bodyPr wrap="square" lIns="0" tIns="0" rIns="0" bIns="0" rtlCol="0" anchor="t"/>
          <a:lstStyle/>
          <a:p>
            <a:pPr algn="l" indent="0" marL="0">
              <a:lnSpc>
                <a:spcPct val="93333"/>
              </a:lnSpc>
              <a:buNone/>
            </a:pPr>
            <a:r>
              <a:rPr lang="en-US" sz="2400" b="1" dirty="0" kern="400000">
                <a:solidFill>
                  <a:srgbClr val="0B1F3A"/>
                </a:solidFill>
                <a:latin typeface="Arial" pitchFamily="34" charset="0"/>
                <a:ea typeface="Arial" pitchFamily="34" charset="-122"/>
                <a:cs typeface="Arial" pitchFamily="34" charset="-120"/>
              </a:rPr>
              <a:t>An agent is a loop that plans, acts and checks itself; memory decides how far it can go</a:t>
            </a:r>
            <a:endParaRPr lang="en-US" sz="2400" b="1" dirty="0" kern="400000">
              <a:solidFill>
                <a:srgbClr val="0B1F3A"/>
              </a:solidFill>
              <a:latin typeface="Arial" pitchFamily="34" charset="0"/>
              <a:ea typeface="Arial" pitchFamily="34" charset="-122"/>
              <a:cs typeface="Arial" pitchFamily="34" charset="-120"/>
            </a:endParaRPr>
          </a:p>
        </p:txBody>
      </p:sp>
      <p:sp>
        <p:nvSpPr>
          <p:cNvPr id="2" name="sc:agents-loop/tracker"/>
          <p:cNvSpPr txBox="1"/>
          <p:nvPr/>
        </p:nvSpPr>
        <p:spPr>
          <a:xfrm>
            <a:off x="548640" y="384048"/>
            <a:ext cx="11094415" cy="219456"/>
          </a:xfrm>
          <a:prstGeom prst="rect">
            <a:avLst/>
          </a:prstGeom>
          <a:noFill/>
          <a:ln/>
        </p:spPr>
        <p:txBody>
          <a:bodyPr wrap="square" lIns="0" tIns="0" rIns="0" bIns="0" rtlCol="0" anchor="t"/>
          <a:lstStyle/>
          <a:p>
            <a:pPr algn="l" indent="0" marL="0">
              <a:lnSpc>
                <a:spcPct val="100000"/>
              </a:lnSpc>
              <a:buNone/>
            </a:pPr>
            <a:r>
              <a:rPr lang="en-US" sz="1000" b="1" dirty="0" kern="400000">
                <a:solidFill>
                  <a:srgbClr val="1F5FBF"/>
                </a:solidFill>
                <a:latin typeface="Arial" pitchFamily="34" charset="0"/>
                <a:ea typeface="Arial" pitchFamily="34" charset="-122"/>
                <a:cs typeface="Arial" pitchFamily="34" charset="-120"/>
              </a:rPr>
              <a:t>HOW YOU EXTEND IT</a:t>
            </a:r>
            <a:endParaRPr lang="en-US" sz="1000" b="1" dirty="0" kern="400000">
              <a:solidFill>
                <a:srgbClr val="1F5FBF"/>
              </a:solidFill>
              <a:latin typeface="Arial" pitchFamily="34" charset="0"/>
              <a:ea typeface="Arial" pitchFamily="34" charset="-122"/>
              <a:cs typeface="Arial" pitchFamily="34" charset="-120"/>
            </a:endParaRPr>
          </a:p>
        </p:txBody>
      </p:sp>
      <p:sp>
        <p:nvSpPr>
          <p:cNvPr id="4" name="Text 2"/>
          <p:cNvSpPr txBox="1"/>
          <p:nvPr/>
        </p:nvSpPr>
        <p:spPr>
          <a:xfrm>
            <a:off x="548640" y="1682496"/>
            <a:ext cx="1005840" cy="777240"/>
          </a:xfrm>
          <a:prstGeom prst="rect">
            <a:avLst/>
          </a:prstGeom>
          <a:noFill/>
          <a:ln/>
        </p:spPr>
        <p:txBody>
          <a:bodyPr wrap="square" lIns="0" tIns="0" rIns="0" bIns="0" rtlCol="0" anchor="t"/>
          <a:lstStyle/>
          <a:p>
            <a:pPr algn="l" indent="0" marL="0">
              <a:lnSpc>
                <a:spcPct val="100000"/>
              </a:lnSpc>
              <a:buNone/>
            </a:pPr>
            <a:r>
              <a:rPr lang="en-US" sz="3800" b="1" dirty="0" kern="400000">
                <a:solidFill>
                  <a:srgbClr val="7796C6"/>
                </a:solidFill>
                <a:latin typeface="Arial" pitchFamily="34" charset="0"/>
                <a:ea typeface="Arial" pitchFamily="34" charset="-122"/>
                <a:cs typeface="Arial" pitchFamily="34" charset="-120"/>
              </a:rPr>
              <a:t>01</a:t>
            </a:r>
            <a:endParaRPr lang="en-US" sz="3800" b="1" dirty="0" kern="400000">
              <a:solidFill>
                <a:srgbClr val="7796C6"/>
              </a:solidFill>
              <a:latin typeface="Arial" pitchFamily="34" charset="0"/>
              <a:ea typeface="Arial" pitchFamily="34" charset="-122"/>
              <a:cs typeface="Arial" pitchFamily="34" charset="-120"/>
            </a:endParaRPr>
          </a:p>
        </p:txBody>
      </p:sp>
      <p:sp>
        <p:nvSpPr>
          <p:cNvPr id="5" name="Shape 3"/>
          <p:cNvSpPr/>
          <p:nvPr/>
        </p:nvSpPr>
        <p:spPr>
          <a:xfrm>
            <a:off x="1508760" y="2071116"/>
            <a:ext cx="1240475" cy="0"/>
          </a:xfrm>
          <a:prstGeom prst="line">
            <a:avLst/>
          </a:prstGeom>
          <a:noFill/>
          <a:ln w="12700">
            <a:solidFill>
              <a:srgbClr val="C9D2DE"/>
            </a:solidFill>
            <a:prstDash val="solid"/>
            <a:tailEnd type="triangle"/>
          </a:ln>
        </p:spPr>
      </p:sp>
      <p:sp>
        <p:nvSpPr>
          <p:cNvPr id="6" name="sc:agents-loop/steps/0/title"/>
          <p:cNvSpPr txBox="1"/>
          <p:nvPr/>
        </p:nvSpPr>
        <p:spPr>
          <a:xfrm>
            <a:off x="548640" y="2551176"/>
            <a:ext cx="1926275" cy="566928"/>
          </a:xfrm>
          <a:prstGeom prst="rect">
            <a:avLst/>
          </a:prstGeom>
          <a:noFill/>
          <a:ln/>
        </p:spPr>
        <p:txBody>
          <a:bodyPr wrap="square" lIns="0" tIns="0" rIns="0" bIns="0" rtlCol="0" anchor="t"/>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Receive goal</a:t>
            </a:r>
            <a:endParaRPr lang="en-US" sz="1500" b="1" dirty="0" kern="400000">
              <a:solidFill>
                <a:srgbClr val="0B1F3A"/>
              </a:solidFill>
              <a:latin typeface="Arial" pitchFamily="34" charset="0"/>
              <a:ea typeface="Arial" pitchFamily="34" charset="-122"/>
              <a:cs typeface="Arial" pitchFamily="34" charset="-120"/>
            </a:endParaRPr>
          </a:p>
        </p:txBody>
      </p:sp>
      <p:sp>
        <p:nvSpPr>
          <p:cNvPr id="7" name="sc:agents-loop/steps/0/body"/>
          <p:cNvSpPr txBox="1"/>
          <p:nvPr/>
        </p:nvSpPr>
        <p:spPr>
          <a:xfrm>
            <a:off x="548640" y="3191256"/>
            <a:ext cx="1926275" cy="2880360"/>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The agent receives a multi-step goal, e.g., 'Research vendors and draft a comparison.' Held in working context.</a:t>
            </a:r>
            <a:endParaRPr lang="en-US" sz="1400" dirty="0" kern="400000">
              <a:solidFill>
                <a:srgbClr val="0B1F3A"/>
              </a:solidFill>
              <a:latin typeface="Arial" pitchFamily="34" charset="0"/>
              <a:ea typeface="Arial" pitchFamily="34" charset="-122"/>
              <a:cs typeface="Arial" pitchFamily="34" charset="-120"/>
            </a:endParaRPr>
          </a:p>
        </p:txBody>
      </p:sp>
      <p:sp>
        <p:nvSpPr>
          <p:cNvPr id="8" name="Text 6"/>
          <p:cNvSpPr txBox="1"/>
          <p:nvPr/>
        </p:nvSpPr>
        <p:spPr>
          <a:xfrm>
            <a:off x="2840675" y="1682496"/>
            <a:ext cx="1005840" cy="777240"/>
          </a:xfrm>
          <a:prstGeom prst="rect">
            <a:avLst/>
          </a:prstGeom>
          <a:noFill/>
          <a:ln/>
        </p:spPr>
        <p:txBody>
          <a:bodyPr wrap="square" lIns="0" tIns="0" rIns="0" bIns="0" rtlCol="0" anchor="t"/>
          <a:lstStyle/>
          <a:p>
            <a:pPr algn="l" indent="0" marL="0">
              <a:lnSpc>
                <a:spcPct val="100000"/>
              </a:lnSpc>
              <a:buNone/>
            </a:pPr>
            <a:r>
              <a:rPr lang="en-US" sz="3800" b="1" dirty="0" kern="400000">
                <a:solidFill>
                  <a:srgbClr val="7796C6"/>
                </a:solidFill>
                <a:latin typeface="Arial" pitchFamily="34" charset="0"/>
                <a:ea typeface="Arial" pitchFamily="34" charset="-122"/>
                <a:cs typeface="Arial" pitchFamily="34" charset="-120"/>
              </a:rPr>
              <a:t>02</a:t>
            </a:r>
            <a:endParaRPr lang="en-US" sz="3800" b="1" dirty="0" kern="400000">
              <a:solidFill>
                <a:srgbClr val="7796C6"/>
              </a:solidFill>
              <a:latin typeface="Arial" pitchFamily="34" charset="0"/>
              <a:ea typeface="Arial" pitchFamily="34" charset="-122"/>
              <a:cs typeface="Arial" pitchFamily="34" charset="-120"/>
            </a:endParaRPr>
          </a:p>
        </p:txBody>
      </p:sp>
      <p:sp>
        <p:nvSpPr>
          <p:cNvPr id="9" name="Shape 7"/>
          <p:cNvSpPr/>
          <p:nvPr/>
        </p:nvSpPr>
        <p:spPr>
          <a:xfrm>
            <a:off x="3800795" y="2071116"/>
            <a:ext cx="1240475" cy="0"/>
          </a:xfrm>
          <a:prstGeom prst="line">
            <a:avLst/>
          </a:prstGeom>
          <a:noFill/>
          <a:ln w="12700">
            <a:solidFill>
              <a:srgbClr val="C9D2DE"/>
            </a:solidFill>
            <a:prstDash val="solid"/>
            <a:tailEnd type="triangle"/>
          </a:ln>
        </p:spPr>
      </p:sp>
      <p:sp>
        <p:nvSpPr>
          <p:cNvPr id="10" name="sc:agents-loop/steps/1/title"/>
          <p:cNvSpPr txBox="1"/>
          <p:nvPr/>
        </p:nvSpPr>
        <p:spPr>
          <a:xfrm>
            <a:off x="2840675" y="2551176"/>
            <a:ext cx="1926275" cy="566928"/>
          </a:xfrm>
          <a:prstGeom prst="rect">
            <a:avLst/>
          </a:prstGeom>
          <a:noFill/>
          <a:ln/>
        </p:spPr>
        <p:txBody>
          <a:bodyPr wrap="square" lIns="0" tIns="0" rIns="0" bIns="0" rtlCol="0" anchor="t"/>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Plan next action</a:t>
            </a:r>
            <a:endParaRPr lang="en-US" sz="1500" b="1" dirty="0" kern="400000">
              <a:solidFill>
                <a:srgbClr val="0B1F3A"/>
              </a:solidFill>
              <a:latin typeface="Arial" pitchFamily="34" charset="0"/>
              <a:ea typeface="Arial" pitchFamily="34" charset="-122"/>
              <a:cs typeface="Arial" pitchFamily="34" charset="-120"/>
            </a:endParaRPr>
          </a:p>
        </p:txBody>
      </p:sp>
      <p:sp>
        <p:nvSpPr>
          <p:cNvPr id="11" name="sc:agents-loop/steps/1/body"/>
          <p:cNvSpPr txBox="1"/>
          <p:nvPr/>
        </p:nvSpPr>
        <p:spPr>
          <a:xfrm>
            <a:off x="2840675" y="3191256"/>
            <a:ext cx="1926275" cy="2880360"/>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The model reasons about the next action given the goal and prior observations. It selects a tool or judges it has enough to produce output.</a:t>
            </a:r>
            <a:endParaRPr lang="en-US" sz="1400" dirty="0" kern="400000">
              <a:solidFill>
                <a:srgbClr val="0B1F3A"/>
              </a:solidFill>
              <a:latin typeface="Arial" pitchFamily="34" charset="0"/>
              <a:ea typeface="Arial" pitchFamily="34" charset="-122"/>
              <a:cs typeface="Arial" pitchFamily="34" charset="-120"/>
            </a:endParaRPr>
          </a:p>
        </p:txBody>
      </p:sp>
      <p:sp>
        <p:nvSpPr>
          <p:cNvPr id="12" name="Text 10"/>
          <p:cNvSpPr txBox="1"/>
          <p:nvPr/>
        </p:nvSpPr>
        <p:spPr>
          <a:xfrm>
            <a:off x="5132710" y="1682496"/>
            <a:ext cx="1005840" cy="777240"/>
          </a:xfrm>
          <a:prstGeom prst="rect">
            <a:avLst/>
          </a:prstGeom>
          <a:noFill/>
          <a:ln/>
        </p:spPr>
        <p:txBody>
          <a:bodyPr wrap="square" lIns="0" tIns="0" rIns="0" bIns="0" rtlCol="0" anchor="t"/>
          <a:lstStyle/>
          <a:p>
            <a:pPr algn="l" indent="0" marL="0">
              <a:lnSpc>
                <a:spcPct val="100000"/>
              </a:lnSpc>
              <a:buNone/>
            </a:pPr>
            <a:r>
              <a:rPr lang="en-US" sz="3800" b="1" dirty="0" kern="400000">
                <a:solidFill>
                  <a:srgbClr val="7796C6"/>
                </a:solidFill>
                <a:latin typeface="Arial" pitchFamily="34" charset="0"/>
                <a:ea typeface="Arial" pitchFamily="34" charset="-122"/>
                <a:cs typeface="Arial" pitchFamily="34" charset="-120"/>
              </a:rPr>
              <a:t>03</a:t>
            </a:r>
            <a:endParaRPr lang="en-US" sz="3800" b="1" dirty="0" kern="400000">
              <a:solidFill>
                <a:srgbClr val="7796C6"/>
              </a:solidFill>
              <a:latin typeface="Arial" pitchFamily="34" charset="0"/>
              <a:ea typeface="Arial" pitchFamily="34" charset="-122"/>
              <a:cs typeface="Arial" pitchFamily="34" charset="-120"/>
            </a:endParaRPr>
          </a:p>
        </p:txBody>
      </p:sp>
      <p:sp>
        <p:nvSpPr>
          <p:cNvPr id="13" name="Shape 11"/>
          <p:cNvSpPr/>
          <p:nvPr/>
        </p:nvSpPr>
        <p:spPr>
          <a:xfrm>
            <a:off x="6092830" y="2071116"/>
            <a:ext cx="1240475" cy="0"/>
          </a:xfrm>
          <a:prstGeom prst="line">
            <a:avLst/>
          </a:prstGeom>
          <a:noFill/>
          <a:ln w="12700">
            <a:solidFill>
              <a:srgbClr val="C9D2DE"/>
            </a:solidFill>
            <a:prstDash val="solid"/>
            <a:tailEnd type="triangle"/>
          </a:ln>
        </p:spPr>
      </p:sp>
      <p:sp>
        <p:nvSpPr>
          <p:cNvPr id="14" name="sc:agents-loop/steps/2/title"/>
          <p:cNvSpPr txBox="1"/>
          <p:nvPr/>
        </p:nvSpPr>
        <p:spPr>
          <a:xfrm>
            <a:off x="5132710" y="2551176"/>
            <a:ext cx="1926275" cy="566928"/>
          </a:xfrm>
          <a:prstGeom prst="rect">
            <a:avLst/>
          </a:prstGeom>
          <a:noFill/>
          <a:ln/>
        </p:spPr>
        <p:txBody>
          <a:bodyPr wrap="square" lIns="0" tIns="0" rIns="0" bIns="0" rtlCol="0" anchor="t"/>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Act with a tool</a:t>
            </a:r>
            <a:endParaRPr lang="en-US" sz="1500" b="1" dirty="0" kern="400000">
              <a:solidFill>
                <a:srgbClr val="0B1F3A"/>
              </a:solidFill>
              <a:latin typeface="Arial" pitchFamily="34" charset="0"/>
              <a:ea typeface="Arial" pitchFamily="34" charset="-122"/>
              <a:cs typeface="Arial" pitchFamily="34" charset="-120"/>
            </a:endParaRPr>
          </a:p>
        </p:txBody>
      </p:sp>
      <p:sp>
        <p:nvSpPr>
          <p:cNvPr id="15" name="sc:agents-loop/steps/2/body"/>
          <p:cNvSpPr txBox="1"/>
          <p:nvPr/>
        </p:nvSpPr>
        <p:spPr>
          <a:xfrm>
            <a:off x="5132710" y="3191256"/>
            <a:ext cx="1926275" cy="2880360"/>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The agent calls a function — web search, database query, file write — and waits for the result. Multiple actions may occur before the goal is reached.</a:t>
            </a:r>
            <a:endParaRPr lang="en-US" sz="1400" dirty="0" kern="400000">
              <a:solidFill>
                <a:srgbClr val="0B1F3A"/>
              </a:solidFill>
              <a:latin typeface="Arial" pitchFamily="34" charset="0"/>
              <a:ea typeface="Arial" pitchFamily="34" charset="-122"/>
              <a:cs typeface="Arial" pitchFamily="34" charset="-120"/>
            </a:endParaRPr>
          </a:p>
        </p:txBody>
      </p:sp>
      <p:sp>
        <p:nvSpPr>
          <p:cNvPr id="16" name="Text 14"/>
          <p:cNvSpPr txBox="1"/>
          <p:nvPr/>
        </p:nvSpPr>
        <p:spPr>
          <a:xfrm>
            <a:off x="7424745" y="1682496"/>
            <a:ext cx="1005840" cy="777240"/>
          </a:xfrm>
          <a:prstGeom prst="rect">
            <a:avLst/>
          </a:prstGeom>
          <a:noFill/>
          <a:ln/>
        </p:spPr>
        <p:txBody>
          <a:bodyPr wrap="square" lIns="0" tIns="0" rIns="0" bIns="0" rtlCol="0" anchor="t"/>
          <a:lstStyle/>
          <a:p>
            <a:pPr algn="l" indent="0" marL="0">
              <a:lnSpc>
                <a:spcPct val="100000"/>
              </a:lnSpc>
              <a:buNone/>
            </a:pPr>
            <a:r>
              <a:rPr lang="en-US" sz="3800" b="1" dirty="0" kern="400000">
                <a:solidFill>
                  <a:srgbClr val="1F5FBF"/>
                </a:solidFill>
                <a:latin typeface="Arial" pitchFamily="34" charset="0"/>
                <a:ea typeface="Arial" pitchFamily="34" charset="-122"/>
                <a:cs typeface="Arial" pitchFamily="34" charset="-120"/>
              </a:rPr>
              <a:t>04</a:t>
            </a:r>
            <a:endParaRPr lang="en-US" sz="3800" b="1" dirty="0" kern="400000">
              <a:solidFill>
                <a:srgbClr val="1F5FBF"/>
              </a:solidFill>
              <a:latin typeface="Arial" pitchFamily="34" charset="0"/>
              <a:ea typeface="Arial" pitchFamily="34" charset="-122"/>
              <a:cs typeface="Arial" pitchFamily="34" charset="-120"/>
            </a:endParaRPr>
          </a:p>
        </p:txBody>
      </p:sp>
      <p:sp>
        <p:nvSpPr>
          <p:cNvPr id="17" name="Shape 15"/>
          <p:cNvSpPr/>
          <p:nvPr/>
        </p:nvSpPr>
        <p:spPr>
          <a:xfrm>
            <a:off x="8384865" y="2071116"/>
            <a:ext cx="1240475" cy="0"/>
          </a:xfrm>
          <a:prstGeom prst="line">
            <a:avLst/>
          </a:prstGeom>
          <a:noFill/>
          <a:ln w="12700">
            <a:solidFill>
              <a:srgbClr val="C9D2DE"/>
            </a:solidFill>
            <a:prstDash val="solid"/>
            <a:tailEnd type="triangle"/>
          </a:ln>
        </p:spPr>
      </p:sp>
      <p:sp>
        <p:nvSpPr>
          <p:cNvPr id="18" name="sc:agents-loop/steps/3/title"/>
          <p:cNvSpPr txBox="1"/>
          <p:nvPr/>
        </p:nvSpPr>
        <p:spPr>
          <a:xfrm>
            <a:off x="7424745" y="2551176"/>
            <a:ext cx="1926275" cy="566928"/>
          </a:xfrm>
          <a:prstGeom prst="rect">
            <a:avLst/>
          </a:prstGeom>
          <a:noFill/>
          <a:ln/>
        </p:spPr>
        <p:txBody>
          <a:bodyPr wrap="square" lIns="0" tIns="0" rIns="0" bIns="0" rtlCol="0" anchor="t"/>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Observe and update</a:t>
            </a:r>
            <a:endParaRPr lang="en-US" sz="1500" b="1" dirty="0" kern="400000">
              <a:solidFill>
                <a:srgbClr val="0B1F3A"/>
              </a:solidFill>
              <a:latin typeface="Arial" pitchFamily="34" charset="0"/>
              <a:ea typeface="Arial" pitchFamily="34" charset="-122"/>
              <a:cs typeface="Arial" pitchFamily="34" charset="-120"/>
            </a:endParaRPr>
          </a:p>
        </p:txBody>
      </p:sp>
      <p:sp>
        <p:nvSpPr>
          <p:cNvPr id="19" name="sc:agents-loop/steps/3/body"/>
          <p:cNvSpPr txBox="1"/>
          <p:nvPr/>
        </p:nvSpPr>
        <p:spPr>
          <a:xfrm>
            <a:off x="7424745" y="3191256"/>
            <a:ext cx="1926275" cy="2880360"/>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The result enters the context. The model reads it and decides: goal met or another action needed? The loop runs until done or a step cap is reached.</a:t>
            </a:r>
            <a:endParaRPr lang="en-US" sz="1400" dirty="0" kern="400000">
              <a:solidFill>
                <a:srgbClr val="0B1F3A"/>
              </a:solidFill>
              <a:latin typeface="Arial" pitchFamily="34" charset="0"/>
              <a:ea typeface="Arial" pitchFamily="34" charset="-122"/>
              <a:cs typeface="Arial" pitchFamily="34" charset="-120"/>
            </a:endParaRPr>
          </a:p>
        </p:txBody>
      </p:sp>
      <p:sp>
        <p:nvSpPr>
          <p:cNvPr id="20" name="Text 18"/>
          <p:cNvSpPr txBox="1"/>
          <p:nvPr/>
        </p:nvSpPr>
        <p:spPr>
          <a:xfrm>
            <a:off x="9716780" y="1682496"/>
            <a:ext cx="1005840" cy="777240"/>
          </a:xfrm>
          <a:prstGeom prst="rect">
            <a:avLst/>
          </a:prstGeom>
          <a:noFill/>
          <a:ln/>
        </p:spPr>
        <p:txBody>
          <a:bodyPr wrap="square" lIns="0" tIns="0" rIns="0" bIns="0" rtlCol="0" anchor="t"/>
          <a:lstStyle/>
          <a:p>
            <a:pPr algn="l" indent="0" marL="0">
              <a:lnSpc>
                <a:spcPct val="100000"/>
              </a:lnSpc>
              <a:buNone/>
            </a:pPr>
            <a:r>
              <a:rPr lang="en-US" sz="3800" b="1" dirty="0" kern="400000">
                <a:solidFill>
                  <a:srgbClr val="7796C6"/>
                </a:solidFill>
                <a:latin typeface="Arial" pitchFamily="34" charset="0"/>
                <a:ea typeface="Arial" pitchFamily="34" charset="-122"/>
                <a:cs typeface="Arial" pitchFamily="34" charset="-120"/>
              </a:rPr>
              <a:t>05</a:t>
            </a:r>
            <a:endParaRPr lang="en-US" sz="3800" b="1" dirty="0" kern="400000">
              <a:solidFill>
                <a:srgbClr val="7796C6"/>
              </a:solidFill>
              <a:latin typeface="Arial" pitchFamily="34" charset="0"/>
              <a:ea typeface="Arial" pitchFamily="34" charset="-122"/>
              <a:cs typeface="Arial" pitchFamily="34" charset="-120"/>
            </a:endParaRPr>
          </a:p>
        </p:txBody>
      </p:sp>
      <p:sp>
        <p:nvSpPr>
          <p:cNvPr id="21" name="sc:agents-loop/steps/4/title"/>
          <p:cNvSpPr txBox="1"/>
          <p:nvPr/>
        </p:nvSpPr>
        <p:spPr>
          <a:xfrm>
            <a:off x="9716780" y="2551176"/>
            <a:ext cx="1926275" cy="566928"/>
          </a:xfrm>
          <a:prstGeom prst="rect">
            <a:avLst/>
          </a:prstGeom>
          <a:noFill/>
          <a:ln/>
        </p:spPr>
        <p:txBody>
          <a:bodyPr wrap="square" lIns="0" tIns="0" rIns="0" bIns="0" rtlCol="0" anchor="t"/>
          <a:lstStyle/>
          <a:p>
            <a:pPr algn="l" indent="0" marL="0">
              <a:lnSpc>
                <a:spcPct val="100000"/>
              </a:lnSpc>
              <a:buNone/>
            </a:pPr>
            <a:r>
              <a:rPr lang="en-US" sz="1500" b="1" dirty="0" kern="400000">
                <a:solidFill>
                  <a:srgbClr val="0B1F3A"/>
                </a:solidFill>
                <a:latin typeface="Arial" pitchFamily="34" charset="0"/>
                <a:ea typeface="Arial" pitchFamily="34" charset="-122"/>
                <a:cs typeface="Arial" pitchFamily="34" charset="-120"/>
              </a:rPr>
              <a:t>Return result or escalate</a:t>
            </a:r>
            <a:endParaRPr lang="en-US" sz="1500" b="1" dirty="0" kern="400000">
              <a:solidFill>
                <a:srgbClr val="0B1F3A"/>
              </a:solidFill>
              <a:latin typeface="Arial" pitchFamily="34" charset="0"/>
              <a:ea typeface="Arial" pitchFamily="34" charset="-122"/>
              <a:cs typeface="Arial" pitchFamily="34" charset="-120"/>
            </a:endParaRPr>
          </a:p>
        </p:txBody>
      </p:sp>
      <p:sp>
        <p:nvSpPr>
          <p:cNvPr id="22" name="sc:agents-loop/steps/4/body"/>
          <p:cNvSpPr txBox="1"/>
          <p:nvPr/>
        </p:nvSpPr>
        <p:spPr>
          <a:xfrm>
            <a:off x="9716780" y="3191256"/>
            <a:ext cx="1926275" cy="2880360"/>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When the goal is complete, the agent delivers the result. If it hits a step cap or needs human judgement, it escalates to a human-in-the-loop gate.</a:t>
            </a:r>
            <a:endParaRPr lang="en-US" sz="1400" dirty="0" kern="400000">
              <a:solidFill>
                <a:srgbClr val="0B1F3A"/>
              </a:solidFill>
              <a:latin typeface="Arial" pitchFamily="34" charset="0"/>
              <a:ea typeface="Arial" pitchFamily="34" charset="-122"/>
              <a:cs typeface="Arial" pitchFamily="34" charset="-120"/>
            </a:endParaRPr>
          </a:p>
        </p:txBody>
      </p:sp>
      <p:sp>
        <p:nvSpPr>
          <p:cNvPr id="23" name="sc:agents-loop/sources"/>
          <p:cNvSpPr txBox="1"/>
          <p:nvPr/>
        </p:nvSpPr>
        <p:spPr>
          <a:xfrm>
            <a:off x="548640" y="5961888"/>
            <a:ext cx="9997135" cy="292608"/>
          </a:xfrm>
          <a:prstGeom prst="rect">
            <a:avLst/>
          </a:prstGeom>
          <a:noFill/>
          <a:ln/>
        </p:spPr>
        <p:txBody>
          <a:bodyPr wrap="square" lIns="0" tIns="0" rIns="0" bIns="0" rtlCol="0" anchor="b"/>
          <a:lstStyle/>
          <a:p>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Source: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1" invalidUrl="" action="" tgtFrame="" tooltip="https://arxiv.org/abs/2210.03629" history="1" highlightClick="0" endSnd="0">
                  <a:extLst>
                    <a:ext uri="{A12FA001-AC4F-418D-AE19-62706E023703}">
                      <ahyp:hlinkClr xmlns:ahyp="http://schemas.microsoft.com/office/drawing/2018/hyperlinkcolor" val="tx"/>
                    </a:ext>
                  </a:extLst>
                </a:hlinkClick>
              </a:rPr>
              <a:t>ReAct: Synergizing Reasoning and Acting in Language Models (2022)</a:t>
            </a:r>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2" invalidUrl="" action="" tgtFrame="" tooltip="https://docs.anthropic.com/claude" history="1" highlightClick="0" endSnd="0">
                  <a:extLst>
                    <a:ext uri="{A12FA001-AC4F-418D-AE19-62706E023703}">
                      <ahyp:hlinkClr xmlns:ahyp="http://schemas.microsoft.com/office/drawing/2018/hyperlinkcolor" val="tx"/>
                    </a:ext>
                  </a:extLst>
                </a:hlinkClick>
              </a:rPr>
              <a:t>Anthropic Claude model documentation (2024)</a:t>
            </a:r>
            <a:endParaRPr lang="en-US" sz="800" u="sng" dirty="0" kern="400000">
              <a:solidFill>
                <a:srgbClr val="5B6B7F"/>
              </a:solidFill>
              <a:latin typeface="Arial" pitchFamily="34" charset="0"/>
              <a:ea typeface="Arial" pitchFamily="34" charset="-122"/>
              <a:cs typeface="Arial" pitchFamily="34" charset="-120"/>
            </a:endParaRPr>
          </a:p>
        </p:txBody>
      </p:sp>
      <p:sp>
        <p:nvSpPr>
          <p:cNvPr id="25" name="Slide Number Placeholder 0"/>
          <p:cNvSpPr>
            <a:spLocks noGrp="1"/>
          </p:cNvSpPr>
          <p:nvPr>
            <p:ph type="sldNum" sz="quarter" idx="4294967295"/>
          </p:nvPr>
        </p:nvSpPr>
        <p:spPr>
          <a:xfrm>
            <a:off x="10728655" y="6382512"/>
            <a:ext cx="914400" cy="182880"/>
          </a:xfrm>
          <a:prstGeom prst="rect">
            <a:avLst/>
          </a:prstGeom>
          <a:extLst>
            <a:ext uri="{C572A759-6A51-4108-AA02-DFA0A04FC94B}">
              <ma14:wrappingTextBoxFlag xmlns:ma14="http://schemas.microsoft.com/office/mac/drawingml/2011/main" val="0"/>
            </a:ext>
          </a:extLst>
        </p:spPr>
        <p:txBody>
          <a:bodyPr lIns="0" tIns="0" rIns="0" bIns="0"/>
          <a:lstStyle>
            <a:lvl1pPr>
              <a:defRPr sz="850" kern="400000">
                <a:solidFill>
                  <a:srgbClr val="5B6B7F"/>
                </a:solidFill>
                <a:latin typeface="Arial"/>
                <a:ea typeface="Arial"/>
                <a:cs typeface="Arial"/>
              </a:defRPr>
            </a:lvl1pPr>
          </a:lstStyle>
          <a:p>
            <a:pPr algn="r"/>
            <a:fld id="{F7021451-1387-4CA6-816F-3879F97B5CBC}" type="slidenum">
              <a:rPr b="0" lang="en-US" kern="400000"/>
              <a:t>10</a:t>
            </a:fld>
            <a:endParaRPr b="0" lang="en-US" kern="400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SlideCraft Title sc:evaluation/title"/>
          <p:cNvSpPr>
            <a:spLocks xmlns:a="http://schemas.openxmlformats.org/drawingml/2006/main" noGrp="1"/>
          </p:cNvSpPr>
          <p:nvPr>
            <p:ph type="title"/>
          </p:nvPr>
        </p:nvSpPr>
        <p:spPr>
          <a:xfrm>
            <a:off x="548640" y="640080"/>
            <a:ext cx="6443662" cy="896112"/>
          </a:xfrm>
          <a:prstGeom prst="rect">
            <a:avLst/>
          </a:prstGeom>
          <a:noFill/>
          <a:ln/>
        </p:spPr>
        <p:txBody>
          <a:bodyPr wrap="square" lIns="0" tIns="0" rIns="0" bIns="0" rtlCol="0" anchor="t"/>
          <a:lstStyle/>
          <a:p>
            <a:pPr algn="l" indent="0" marL="0">
              <a:lnSpc>
                <a:spcPct val="93333"/>
              </a:lnSpc>
              <a:buNone/>
            </a:pPr>
            <a:r>
              <a:rPr lang="en-US" sz="2400" b="1" dirty="0" kern="400000">
                <a:solidFill>
                  <a:srgbClr val="0B1F3A"/>
                </a:solidFill>
                <a:latin typeface="Arial" pitchFamily="34" charset="0"/>
                <a:ea typeface="Arial" pitchFamily="34" charset="-122"/>
                <a:cs typeface="Arial" pitchFamily="34" charset="-120"/>
              </a:rPr>
              <a:t>If you cannot measure quality on a fixed test set, you cannot ship or improve the system</a:t>
            </a:r>
            <a:endParaRPr lang="en-US" sz="2400" b="1" dirty="0" kern="400000">
              <a:solidFill>
                <a:srgbClr val="0B1F3A"/>
              </a:solidFill>
              <a:latin typeface="Arial" pitchFamily="34" charset="0"/>
              <a:ea typeface="Arial" pitchFamily="34" charset="-122"/>
              <a:cs typeface="Arial" pitchFamily="34" charset="-120"/>
            </a:endParaRPr>
          </a:p>
        </p:txBody>
      </p:sp>
      <p:sp>
        <p:nvSpPr>
          <p:cNvPr id="2" name="sc:evaluation/tracker"/>
          <p:cNvSpPr txBox="1"/>
          <p:nvPr/>
        </p:nvSpPr>
        <p:spPr>
          <a:xfrm>
            <a:off x="548640" y="384048"/>
            <a:ext cx="11094415" cy="219456"/>
          </a:xfrm>
          <a:prstGeom prst="rect">
            <a:avLst/>
          </a:prstGeom>
          <a:noFill/>
          <a:ln/>
        </p:spPr>
        <p:txBody>
          <a:bodyPr wrap="square" lIns="0" tIns="0" rIns="0" bIns="0" rtlCol="0" anchor="t"/>
          <a:lstStyle/>
          <a:p>
            <a:pPr algn="l" indent="0" marL="0">
              <a:lnSpc>
                <a:spcPct val="100000"/>
              </a:lnSpc>
              <a:buNone/>
            </a:pPr>
            <a:r>
              <a:rPr lang="en-US" sz="1000" b="1" dirty="0" kern="400000">
                <a:solidFill>
                  <a:srgbClr val="1F5FBF"/>
                </a:solidFill>
                <a:latin typeface="Arial" pitchFamily="34" charset="0"/>
                <a:ea typeface="Arial" pitchFamily="34" charset="-122"/>
                <a:cs typeface="Arial" pitchFamily="34" charset="-120"/>
              </a:rPr>
              <a:t>HOW YOU SHIP IT</a:t>
            </a:r>
            <a:endParaRPr lang="en-US" sz="1000" b="1" dirty="0" kern="400000">
              <a:solidFill>
                <a:srgbClr val="1F5FBF"/>
              </a:solidFill>
              <a:latin typeface="Arial" pitchFamily="34" charset="0"/>
              <a:ea typeface="Arial" pitchFamily="34" charset="-122"/>
              <a:cs typeface="Arial" pitchFamily="34" charset="-120"/>
            </a:endParaRPr>
          </a:p>
        </p:txBody>
      </p:sp>
      <p:sp>
        <p:nvSpPr>
          <p:cNvPr id="4" name="Shape 2"/>
          <p:cNvSpPr/>
          <p:nvPr/>
        </p:nvSpPr>
        <p:spPr>
          <a:xfrm>
            <a:off x="548640" y="1682496"/>
            <a:ext cx="11094415" cy="0"/>
          </a:xfrm>
          <a:custGeom>
            <a:avLst/>
            <a:gdLst/>
            <a:ahLst/>
            <a:cxnLst/>
            <a:rect l="0" t="0" r="r" b="b"/>
            <a:pathLst>
              <a:path w="11094415" h="0" fill="none">
                <a:moveTo>
                  <a:pt x="0" y="0"/>
                </a:moveTo>
                <a:lnTo>
                  <a:pt x="11094415" y="0"/>
                </a:lnTo>
              </a:path>
            </a:pathLst>
          </a:custGeom>
          <a:noFill/>
          <a:ln w="12700">
            <a:solidFill>
              <a:srgbClr val="0B1F3A"/>
            </a:solidFill>
            <a:prstDash val="solid"/>
          </a:ln>
        </p:spPr>
      </p:sp>
      <p:sp>
        <p:nvSpPr>
          <p:cNvPr id="5" name="sc:evaluation/points/0/heading"/>
          <p:cNvSpPr txBox="1"/>
          <p:nvPr/>
        </p:nvSpPr>
        <p:spPr>
          <a:xfrm>
            <a:off x="548640" y="1865376"/>
            <a:ext cx="3755029" cy="731520"/>
          </a:xfrm>
          <a:prstGeom prst="rect">
            <a:avLst/>
          </a:prstGeom>
          <a:noFill/>
          <a:ln/>
        </p:spPr>
        <p:txBody>
          <a:bodyPr wrap="square" lIns="0" tIns="0" rIns="0" bIns="0" rtlCol="0" anchor="t"/>
          <a:lstStyle/>
          <a:p>
            <a:pPr algn="l" indent="0" marL="0">
              <a:lnSpc>
                <a:spcPct val="100000"/>
              </a:lnSpc>
              <a:buNone/>
            </a:pPr>
            <a:r>
              <a:rPr lang="en-US" sz="1700" b="1" dirty="0" kern="400000">
                <a:solidFill>
                  <a:srgbClr val="0B1F3A"/>
                </a:solidFill>
                <a:latin typeface="Arial" pitchFamily="34" charset="0"/>
                <a:ea typeface="Arial" pitchFamily="34" charset="-122"/>
                <a:cs typeface="Arial" pitchFamily="34" charset="-120"/>
              </a:rPr>
              <a:t>Build a frozen test set before writing any prompts</a:t>
            </a:r>
            <a:endParaRPr lang="en-US" sz="1700" b="1" dirty="0" kern="400000">
              <a:solidFill>
                <a:srgbClr val="0B1F3A"/>
              </a:solidFill>
              <a:latin typeface="Arial" pitchFamily="34" charset="0"/>
              <a:ea typeface="Arial" pitchFamily="34" charset="-122"/>
              <a:cs typeface="Arial" pitchFamily="34" charset="-120"/>
            </a:endParaRPr>
          </a:p>
        </p:txBody>
      </p:sp>
      <p:sp>
        <p:nvSpPr>
          <p:cNvPr id="6" name="sc:evaluation/points/0/body"/>
          <p:cNvSpPr txBox="1"/>
          <p:nvPr/>
        </p:nvSpPr>
        <p:spPr>
          <a:xfrm>
            <a:off x="4669429" y="1883664"/>
            <a:ext cx="6973626" cy="713232"/>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Fixed Q&amp;A pairs created before build are your only honest measure. Tuning on your test examples measures memorisation, not generalisation. Target 50–200 examples depending on task complexity.</a:t>
            </a:r>
            <a:endParaRPr lang="en-US" sz="1400" dirty="0" kern="400000">
              <a:solidFill>
                <a:srgbClr val="0B1F3A"/>
              </a:solidFill>
              <a:latin typeface="Arial" pitchFamily="34" charset="0"/>
              <a:ea typeface="Arial" pitchFamily="34" charset="-122"/>
              <a:cs typeface="Arial" pitchFamily="34" charset="-120"/>
            </a:endParaRPr>
          </a:p>
        </p:txBody>
      </p:sp>
      <p:sp>
        <p:nvSpPr>
          <p:cNvPr id="7" name="Shape 5"/>
          <p:cNvSpPr/>
          <p:nvPr/>
        </p:nvSpPr>
        <p:spPr>
          <a:xfrm>
            <a:off x="548640" y="2779776"/>
            <a:ext cx="11094415" cy="0"/>
          </a:xfrm>
          <a:custGeom>
            <a:avLst/>
            <a:gdLst/>
            <a:ahLst/>
            <a:cxnLst/>
            <a:rect l="0" t="0" r="r" b="b"/>
            <a:pathLst>
              <a:path w="11094415" h="0" fill="none">
                <a:moveTo>
                  <a:pt x="0" y="0"/>
                </a:moveTo>
                <a:lnTo>
                  <a:pt x="11094415" y="0"/>
                </a:lnTo>
              </a:path>
            </a:pathLst>
          </a:custGeom>
          <a:noFill/>
          <a:ln w="9525">
            <a:solidFill>
              <a:srgbClr val="C9D2DE"/>
            </a:solidFill>
            <a:prstDash val="solid"/>
          </a:ln>
        </p:spPr>
      </p:sp>
      <p:sp>
        <p:nvSpPr>
          <p:cNvPr id="8" name="sc:evaluation/points/1/heading"/>
          <p:cNvSpPr txBox="1"/>
          <p:nvPr/>
        </p:nvSpPr>
        <p:spPr>
          <a:xfrm>
            <a:off x="548640" y="2962656"/>
            <a:ext cx="3755029" cy="731520"/>
          </a:xfrm>
          <a:prstGeom prst="rect">
            <a:avLst/>
          </a:prstGeom>
          <a:noFill/>
          <a:ln/>
        </p:spPr>
        <p:txBody>
          <a:bodyPr wrap="square" lIns="0" tIns="0" rIns="0" bIns="0" rtlCol="0" anchor="t"/>
          <a:lstStyle/>
          <a:p>
            <a:pPr algn="l" indent="0" marL="0">
              <a:lnSpc>
                <a:spcPct val="100000"/>
              </a:lnSpc>
              <a:buNone/>
            </a:pPr>
            <a:r>
              <a:rPr lang="en-US" sz="1700" b="1" dirty="0" kern="400000">
                <a:solidFill>
                  <a:srgbClr val="0B1F3A"/>
                </a:solidFill>
                <a:latin typeface="Arial" pitchFamily="34" charset="0"/>
                <a:ea typeface="Arial" pitchFamily="34" charset="-122"/>
                <a:cs typeface="Arial" pitchFamily="34" charset="-120"/>
              </a:rPr>
              <a:t>Mix automated metrics with human review</a:t>
            </a:r>
            <a:endParaRPr lang="en-US" sz="1700" b="1" dirty="0" kern="400000">
              <a:solidFill>
                <a:srgbClr val="0B1F3A"/>
              </a:solidFill>
              <a:latin typeface="Arial" pitchFamily="34" charset="0"/>
              <a:ea typeface="Arial" pitchFamily="34" charset="-122"/>
              <a:cs typeface="Arial" pitchFamily="34" charset="-120"/>
            </a:endParaRPr>
          </a:p>
        </p:txBody>
      </p:sp>
      <p:sp>
        <p:nvSpPr>
          <p:cNvPr id="9" name="sc:evaluation/points/1/body"/>
          <p:cNvSpPr txBox="1"/>
          <p:nvPr/>
        </p:nvSpPr>
        <p:spPr>
          <a:xfrm>
            <a:off x="4669429" y="2980944"/>
            <a:ext cx="6973626" cy="713232"/>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Automated checks — exact match, semantic similarity, factual consistency — run fast in CI. Human review catches errors automation misses: tone, coherence, unsafe outputs. Both are needed; neither is sufficient.</a:t>
            </a:r>
            <a:endParaRPr lang="en-US" sz="1400" dirty="0" kern="400000">
              <a:solidFill>
                <a:srgbClr val="0B1F3A"/>
              </a:solidFill>
              <a:latin typeface="Arial" pitchFamily="34" charset="0"/>
              <a:ea typeface="Arial" pitchFamily="34" charset="-122"/>
              <a:cs typeface="Arial" pitchFamily="34" charset="-120"/>
            </a:endParaRPr>
          </a:p>
        </p:txBody>
      </p:sp>
      <p:sp>
        <p:nvSpPr>
          <p:cNvPr id="10" name="Shape 8"/>
          <p:cNvSpPr/>
          <p:nvPr/>
        </p:nvSpPr>
        <p:spPr>
          <a:xfrm>
            <a:off x="548640" y="3877056"/>
            <a:ext cx="11094415" cy="0"/>
          </a:xfrm>
          <a:custGeom>
            <a:avLst/>
            <a:gdLst/>
            <a:ahLst/>
            <a:cxnLst/>
            <a:rect l="0" t="0" r="r" b="b"/>
            <a:pathLst>
              <a:path w="11094415" h="0" fill="none">
                <a:moveTo>
                  <a:pt x="0" y="0"/>
                </a:moveTo>
                <a:lnTo>
                  <a:pt x="11094415" y="0"/>
                </a:lnTo>
              </a:path>
            </a:pathLst>
          </a:custGeom>
          <a:noFill/>
          <a:ln w="9525">
            <a:solidFill>
              <a:srgbClr val="C9D2DE"/>
            </a:solidFill>
            <a:prstDash val="solid"/>
          </a:ln>
        </p:spPr>
      </p:sp>
      <p:sp>
        <p:nvSpPr>
          <p:cNvPr id="11" name="sc:evaluation/points/2/heading"/>
          <p:cNvSpPr txBox="1"/>
          <p:nvPr/>
        </p:nvSpPr>
        <p:spPr>
          <a:xfrm>
            <a:off x="548640" y="4059936"/>
            <a:ext cx="3755029" cy="731520"/>
          </a:xfrm>
          <a:prstGeom prst="rect">
            <a:avLst/>
          </a:prstGeom>
          <a:noFill/>
          <a:ln/>
        </p:spPr>
        <p:txBody>
          <a:bodyPr wrap="square" lIns="0" tIns="0" rIns="0" bIns="0" rtlCol="0" anchor="t"/>
          <a:lstStyle/>
          <a:p>
            <a:pPr algn="l" indent="0" marL="0">
              <a:lnSpc>
                <a:spcPct val="100000"/>
              </a:lnSpc>
              <a:buNone/>
            </a:pPr>
            <a:r>
              <a:rPr lang="en-US" sz="1700" b="1" dirty="0" kern="400000">
                <a:solidFill>
                  <a:srgbClr val="0B1F3A"/>
                </a:solidFill>
                <a:latin typeface="Arial" pitchFamily="34" charset="0"/>
                <a:ea typeface="Arial" pitchFamily="34" charset="-122"/>
                <a:cs typeface="Arial" pitchFamily="34" charset="-120"/>
              </a:rPr>
              <a:t>Run the test set before every change, not just at launch</a:t>
            </a:r>
            <a:endParaRPr lang="en-US" sz="1700" b="1" dirty="0" kern="400000">
              <a:solidFill>
                <a:srgbClr val="0B1F3A"/>
              </a:solidFill>
              <a:latin typeface="Arial" pitchFamily="34" charset="0"/>
              <a:ea typeface="Arial" pitchFamily="34" charset="-122"/>
              <a:cs typeface="Arial" pitchFamily="34" charset="-120"/>
            </a:endParaRPr>
          </a:p>
        </p:txBody>
      </p:sp>
      <p:sp>
        <p:nvSpPr>
          <p:cNvPr id="12" name="sc:evaluation/points/2/body"/>
          <p:cNvSpPr txBox="1"/>
          <p:nvPr/>
        </p:nvSpPr>
        <p:spPr>
          <a:xfrm>
            <a:off x="4669429" y="4078224"/>
            <a:ext cx="6973626" cy="713232"/>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Prompt changes, model upgrades and new data can degrade quality silently. Treating the test set as a regression gate — like unit tests in software — catches regressions before they reach users.</a:t>
            </a:r>
            <a:endParaRPr lang="en-US" sz="1400" dirty="0" kern="400000">
              <a:solidFill>
                <a:srgbClr val="0B1F3A"/>
              </a:solidFill>
              <a:latin typeface="Arial" pitchFamily="34" charset="0"/>
              <a:ea typeface="Arial" pitchFamily="34" charset="-122"/>
              <a:cs typeface="Arial" pitchFamily="34" charset="-120"/>
            </a:endParaRPr>
          </a:p>
        </p:txBody>
      </p:sp>
      <p:sp>
        <p:nvSpPr>
          <p:cNvPr id="13" name="Shape 11"/>
          <p:cNvSpPr/>
          <p:nvPr/>
        </p:nvSpPr>
        <p:spPr>
          <a:xfrm>
            <a:off x="548640" y="4974336"/>
            <a:ext cx="11094415" cy="0"/>
          </a:xfrm>
          <a:custGeom>
            <a:avLst/>
            <a:gdLst/>
            <a:ahLst/>
            <a:cxnLst/>
            <a:rect l="0" t="0" r="r" b="b"/>
            <a:pathLst>
              <a:path w="11094415" h="0" fill="none">
                <a:moveTo>
                  <a:pt x="0" y="0"/>
                </a:moveTo>
                <a:lnTo>
                  <a:pt x="11094415" y="0"/>
                </a:lnTo>
              </a:path>
            </a:pathLst>
          </a:custGeom>
          <a:noFill/>
          <a:ln w="9525">
            <a:solidFill>
              <a:srgbClr val="C9D2DE"/>
            </a:solidFill>
            <a:prstDash val="solid"/>
          </a:ln>
        </p:spPr>
      </p:sp>
      <p:sp>
        <p:nvSpPr>
          <p:cNvPr id="14" name="sc:evaluation/points/3/heading"/>
          <p:cNvSpPr txBox="1"/>
          <p:nvPr/>
        </p:nvSpPr>
        <p:spPr>
          <a:xfrm>
            <a:off x="548640" y="5157216"/>
            <a:ext cx="3755029" cy="731520"/>
          </a:xfrm>
          <a:prstGeom prst="rect">
            <a:avLst/>
          </a:prstGeom>
          <a:noFill/>
          <a:ln/>
        </p:spPr>
        <p:txBody>
          <a:bodyPr wrap="square" lIns="0" tIns="0" rIns="0" bIns="0" rtlCol="0" anchor="t"/>
          <a:lstStyle/>
          <a:p>
            <a:pPr algn="l" indent="0" marL="0">
              <a:lnSpc>
                <a:spcPct val="100000"/>
              </a:lnSpc>
              <a:buNone/>
            </a:pPr>
            <a:r>
              <a:rPr lang="en-US" sz="1700" b="1" dirty="0" kern="400000">
                <a:solidFill>
                  <a:srgbClr val="0B1F3A"/>
                </a:solidFill>
                <a:latin typeface="Arial" pitchFamily="34" charset="0"/>
                <a:ea typeface="Arial" pitchFamily="34" charset="-122"/>
                <a:cs typeface="Arial" pitchFamily="34" charset="-120"/>
              </a:rPr>
              <a:t>Monitor production quality after launch</a:t>
            </a:r>
            <a:endParaRPr lang="en-US" sz="1700" b="1" dirty="0" kern="400000">
              <a:solidFill>
                <a:srgbClr val="0B1F3A"/>
              </a:solidFill>
              <a:latin typeface="Arial" pitchFamily="34" charset="0"/>
              <a:ea typeface="Arial" pitchFamily="34" charset="-122"/>
              <a:cs typeface="Arial" pitchFamily="34" charset="-120"/>
            </a:endParaRPr>
          </a:p>
        </p:txBody>
      </p:sp>
      <p:sp>
        <p:nvSpPr>
          <p:cNvPr id="15" name="sc:evaluation/points/3/body"/>
          <p:cNvSpPr txBox="1"/>
          <p:nvPr/>
        </p:nvSpPr>
        <p:spPr>
          <a:xfrm>
            <a:off x="4669429" y="5175504"/>
            <a:ext cx="6973626" cy="713232"/>
          </a:xfrm>
          <a:prstGeom prst="rect">
            <a:avLst/>
          </a:prstGeom>
          <a:noFill/>
          <a:ln/>
        </p:spPr>
        <p:txBody>
          <a:bodyPr wrap="square" lIns="0" tIns="0" rIns="0" bIns="0" rtlCol="0" anchor="t"/>
          <a:lstStyle/>
          <a:p>
            <a:pPr algn="l" indent="0" marL="0">
              <a:lnSpc>
                <a:spcPct val="100000"/>
              </a:lnSpc>
              <a:buNone/>
            </a:pPr>
            <a:r>
              <a:rPr lang="en-US" sz="1400" dirty="0" kern="400000">
                <a:solidFill>
                  <a:srgbClr val="0B1F3A"/>
                </a:solidFill>
                <a:latin typeface="Arial" pitchFamily="34" charset="0"/>
                <a:ea typeface="Arial" pitchFamily="34" charset="-122"/>
                <a:cs typeface="Arial" pitchFamily="34" charset="-120"/>
              </a:rPr>
              <a:t>A static test set cannot cover the full distribution of real queries. Sample production outputs and route a fraction to human review. Track metrics over time; plan for model deprecations that force re-evaluation.</a:t>
            </a:r>
            <a:endParaRPr lang="en-US" sz="1400" dirty="0" kern="400000">
              <a:solidFill>
                <a:srgbClr val="0B1F3A"/>
              </a:solidFill>
              <a:latin typeface="Arial" pitchFamily="34" charset="0"/>
              <a:ea typeface="Arial" pitchFamily="34" charset="-122"/>
              <a:cs typeface="Arial" pitchFamily="34" charset="-120"/>
            </a:endParaRPr>
          </a:p>
        </p:txBody>
      </p:sp>
      <p:sp>
        <p:nvSpPr>
          <p:cNvPr id="16" name="Shape 14"/>
          <p:cNvSpPr/>
          <p:nvPr/>
        </p:nvSpPr>
        <p:spPr>
          <a:xfrm>
            <a:off x="548640" y="6071616"/>
            <a:ext cx="11094415" cy="0"/>
          </a:xfrm>
          <a:custGeom>
            <a:avLst/>
            <a:gdLst/>
            <a:ahLst/>
            <a:cxnLst/>
            <a:rect l="0" t="0" r="r" b="b"/>
            <a:pathLst>
              <a:path w="11094415" h="0" fill="none">
                <a:moveTo>
                  <a:pt x="0" y="0"/>
                </a:moveTo>
                <a:lnTo>
                  <a:pt x="11094415" y="0"/>
                </a:lnTo>
              </a:path>
            </a:pathLst>
          </a:custGeom>
          <a:noFill/>
          <a:ln w="9525">
            <a:solidFill>
              <a:srgbClr val="C9D2DE"/>
            </a:solidFill>
            <a:prstDash val="solid"/>
          </a:ln>
        </p:spPr>
      </p:sp>
      <p:sp>
        <p:nvSpPr>
          <p:cNvPr id="17" name="sc:evaluation/sources"/>
          <p:cNvSpPr txBox="1"/>
          <p:nvPr/>
        </p:nvSpPr>
        <p:spPr>
          <a:xfrm>
            <a:off x="548640" y="5961888"/>
            <a:ext cx="9997135" cy="292608"/>
          </a:xfrm>
          <a:prstGeom prst="rect">
            <a:avLst/>
          </a:prstGeom>
          <a:noFill/>
          <a:ln/>
        </p:spPr>
        <p:txBody>
          <a:bodyPr wrap="square" lIns="0" tIns="0" rIns="0" bIns="0" rtlCol="0" anchor="b"/>
          <a:lstStyle/>
          <a:p>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Source: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1" invalidUrl="" action="" tgtFrame="" tooltip="https://aiindex.stanford.edu/report/" history="1" highlightClick="0" endSnd="0">
                  <a:extLst>
                    <a:ext uri="{A12FA001-AC4F-418D-AE19-62706E023703}">
                      <ahyp:hlinkClr xmlns:ahyp="http://schemas.microsoft.com/office/drawing/2018/hyperlinkcolor" val="tx"/>
                    </a:ext>
                  </a:extLst>
                </a:hlinkClick>
              </a:rPr>
              <a:t>Stanford HAI AI Index Report 2024 (2024)</a:t>
            </a:r>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2" invalidUrl="" action="" tgtFrame="" tooltip="https://platform.openai.com/docs/models" history="1" highlightClick="0" endSnd="0">
                  <a:extLst>
                    <a:ext uri="{A12FA001-AC4F-418D-AE19-62706E023703}">
                      <ahyp:hlinkClr xmlns:ahyp="http://schemas.microsoft.com/office/drawing/2018/hyperlinkcolor" val="tx"/>
                    </a:ext>
                  </a:extLst>
                </a:hlinkClick>
              </a:rPr>
              <a:t>OpenAI platform documentation — models and pricing (2024)</a:t>
            </a:r>
            <a:endParaRPr lang="en-US" sz="800" u="sng" dirty="0" kern="400000">
              <a:solidFill>
                <a:srgbClr val="5B6B7F"/>
              </a:solidFill>
              <a:latin typeface="Arial" pitchFamily="34" charset="0"/>
              <a:ea typeface="Arial" pitchFamily="34" charset="-122"/>
              <a:cs typeface="Arial" pitchFamily="34" charset="-120"/>
            </a:endParaRPr>
          </a:p>
        </p:txBody>
      </p:sp>
      <p:sp>
        <p:nvSpPr>
          <p:cNvPr id="25" name="Slide Number Placeholder 0"/>
          <p:cNvSpPr>
            <a:spLocks noGrp="1"/>
          </p:cNvSpPr>
          <p:nvPr>
            <p:ph type="sldNum" sz="quarter" idx="4294967295"/>
          </p:nvPr>
        </p:nvSpPr>
        <p:spPr>
          <a:xfrm>
            <a:off x="10728655" y="6382512"/>
            <a:ext cx="914400" cy="182880"/>
          </a:xfrm>
          <a:prstGeom prst="rect">
            <a:avLst/>
          </a:prstGeom>
          <a:extLst>
            <a:ext uri="{C572A759-6A51-4108-AA02-DFA0A04FC94B}">
              <ma14:wrappingTextBoxFlag xmlns:ma14="http://schemas.microsoft.com/office/mac/drawingml/2011/main" val="0"/>
            </a:ext>
          </a:extLst>
        </p:spPr>
        <p:txBody>
          <a:bodyPr lIns="0" tIns="0" rIns="0" bIns="0"/>
          <a:lstStyle>
            <a:lvl1pPr>
              <a:defRPr sz="850" kern="400000">
                <a:solidFill>
                  <a:srgbClr val="5B6B7F"/>
                </a:solidFill>
                <a:latin typeface="Arial"/>
                <a:ea typeface="Arial"/>
                <a:cs typeface="Arial"/>
              </a:defRPr>
            </a:lvl1pPr>
          </a:lstStyle>
          <a:p>
            <a:pPr algn="r"/>
            <a:fld id="{F7021451-1387-4CA6-816F-3879F97B5CBC}" type="slidenum">
              <a:rPr b="0" lang="en-US" kern="400000"/>
              <a:t>11</a:t>
            </a:fld>
            <a:endParaRPr b="0" lang="en-US" kern="400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SlideCraft Title sc:ship-gates/title"/>
          <p:cNvSpPr>
            <a:spLocks xmlns:a="http://schemas.openxmlformats.org/drawingml/2006/main" noGrp="1"/>
          </p:cNvSpPr>
          <p:nvPr>
            <p:ph type="title"/>
          </p:nvPr>
        </p:nvSpPr>
        <p:spPr>
          <a:xfrm>
            <a:off x="548640" y="640080"/>
            <a:ext cx="6383337" cy="896112"/>
          </a:xfrm>
          <a:prstGeom prst="rect">
            <a:avLst/>
          </a:prstGeom>
          <a:noFill/>
          <a:ln/>
        </p:spPr>
        <p:txBody>
          <a:bodyPr wrap="square" lIns="0" tIns="0" rIns="0" bIns="0" rtlCol="0" anchor="t"/>
          <a:lstStyle/>
          <a:p>
            <a:pPr algn="l" indent="0" marL="0">
              <a:lnSpc>
                <a:spcPct val="93333"/>
              </a:lnSpc>
              <a:buNone/>
            </a:pPr>
            <a:r>
              <a:rPr lang="en-US" sz="2400" b="1" dirty="0" kern="400000">
                <a:solidFill>
                  <a:srgbClr val="0B1F3A"/>
                </a:solidFill>
                <a:latin typeface="Arial" pitchFamily="34" charset="0"/>
                <a:ea typeface="Arial" pitchFamily="34" charset="-122"/>
                <a:cs typeface="Arial" pitchFamily="34" charset="-120"/>
              </a:rPr>
              <a:t>Guardrails, cost and latency are the three gates every AI feature passes before launch</a:t>
            </a:r>
            <a:endParaRPr lang="en-US" sz="2400" b="1" dirty="0" kern="400000">
              <a:solidFill>
                <a:srgbClr val="0B1F3A"/>
              </a:solidFill>
              <a:latin typeface="Arial" pitchFamily="34" charset="0"/>
              <a:ea typeface="Arial" pitchFamily="34" charset="-122"/>
              <a:cs typeface="Arial" pitchFamily="34" charset="-120"/>
            </a:endParaRPr>
          </a:p>
        </p:txBody>
      </p:sp>
      <p:sp>
        <p:nvSpPr>
          <p:cNvPr id="2" name="sc:ship-gates/tracker"/>
          <p:cNvSpPr txBox="1"/>
          <p:nvPr/>
        </p:nvSpPr>
        <p:spPr>
          <a:xfrm>
            <a:off x="548640" y="384048"/>
            <a:ext cx="11094415" cy="219456"/>
          </a:xfrm>
          <a:prstGeom prst="rect">
            <a:avLst/>
          </a:prstGeom>
          <a:noFill/>
          <a:ln/>
        </p:spPr>
        <p:txBody>
          <a:bodyPr wrap="square" lIns="0" tIns="0" rIns="0" bIns="0" rtlCol="0" anchor="t"/>
          <a:lstStyle/>
          <a:p>
            <a:pPr algn="l" indent="0" marL="0">
              <a:lnSpc>
                <a:spcPct val="100000"/>
              </a:lnSpc>
              <a:buNone/>
            </a:pPr>
            <a:r>
              <a:rPr lang="en-US" sz="1000" b="1" dirty="0" kern="400000">
                <a:solidFill>
                  <a:srgbClr val="1F5FBF"/>
                </a:solidFill>
                <a:latin typeface="Arial" pitchFamily="34" charset="0"/>
                <a:ea typeface="Arial" pitchFamily="34" charset="-122"/>
                <a:cs typeface="Arial" pitchFamily="34" charset="-120"/>
              </a:rPr>
              <a:t>HOW YOU SHIP IT</a:t>
            </a:r>
            <a:endParaRPr lang="en-US" sz="1000" b="1" dirty="0" kern="400000">
              <a:solidFill>
                <a:srgbClr val="1F5FBF"/>
              </a:solidFill>
              <a:latin typeface="Arial" pitchFamily="34" charset="0"/>
              <a:ea typeface="Arial" pitchFamily="34" charset="-122"/>
              <a:cs typeface="Arial" pitchFamily="34" charset="-120"/>
            </a:endParaRPr>
          </a:p>
        </p:txBody>
      </p:sp>
      <p:sp>
        <p:nvSpPr>
          <p:cNvPr id="4" name="Shape 2"/>
          <p:cNvSpPr/>
          <p:nvPr/>
        </p:nvSpPr>
        <p:spPr>
          <a:xfrm>
            <a:off x="548640" y="1682496"/>
            <a:ext cx="4042142" cy="4389120"/>
          </a:xfrm>
          <a:prstGeom prst="rect">
            <a:avLst/>
          </a:prstGeom>
          <a:solidFill>
            <a:srgbClr val="1F5FBF"/>
          </a:solidFill>
          <a:ln/>
        </p:spPr>
      </p:sp>
      <p:sp>
        <p:nvSpPr>
          <p:cNvPr id="5" name="Text 3"/>
          <p:cNvSpPr txBox="1"/>
          <p:nvPr/>
        </p:nvSpPr>
        <p:spPr>
          <a:xfrm>
            <a:off x="914400" y="2048256"/>
            <a:ext cx="3310622" cy="274320"/>
          </a:xfrm>
          <a:prstGeom prst="rect">
            <a:avLst/>
          </a:prstGeom>
          <a:noFill/>
          <a:ln/>
        </p:spPr>
        <p:txBody>
          <a:bodyPr wrap="square" lIns="0" tIns="0" rIns="0" bIns="0" rtlCol="0" anchor="t"/>
          <a:lstStyle/>
          <a:p>
            <a:pPr algn="l" indent="0" marL="0">
              <a:lnSpc>
                <a:spcPct val="100000"/>
              </a:lnSpc>
              <a:buNone/>
            </a:pPr>
            <a:r>
              <a:rPr lang="en-US" sz="1000" b="1" dirty="0" kern="400000">
                <a:solidFill>
                  <a:srgbClr val="FFFFFF"/>
                </a:solidFill>
                <a:latin typeface="Arial" pitchFamily="34" charset="0"/>
                <a:ea typeface="Arial" pitchFamily="34" charset="-122"/>
                <a:cs typeface="Arial" pitchFamily="34" charset="-120"/>
              </a:rPr>
              <a:t>DECISION REQUESTED</a:t>
            </a:r>
            <a:endParaRPr lang="en-US" sz="1000" b="1" dirty="0" kern="400000">
              <a:solidFill>
                <a:srgbClr val="FFFFFF"/>
              </a:solidFill>
              <a:latin typeface="Arial" pitchFamily="34" charset="0"/>
              <a:ea typeface="Arial" pitchFamily="34" charset="-122"/>
              <a:cs typeface="Arial" pitchFamily="34" charset="-120"/>
            </a:endParaRPr>
          </a:p>
        </p:txBody>
      </p:sp>
      <p:sp>
        <p:nvSpPr>
          <p:cNvPr id="6" name="Shape 4"/>
          <p:cNvSpPr/>
          <p:nvPr/>
        </p:nvSpPr>
        <p:spPr>
          <a:xfrm>
            <a:off x="914400" y="2432304"/>
            <a:ext cx="457200" cy="0"/>
          </a:xfrm>
          <a:custGeom>
            <a:avLst/>
            <a:gdLst/>
            <a:ahLst/>
            <a:cxnLst/>
            <a:rect l="0" t="0" r="r" b="b"/>
            <a:pathLst>
              <a:path w="457200" h="0" fill="none">
                <a:moveTo>
                  <a:pt x="0" y="0"/>
                </a:moveTo>
                <a:lnTo>
                  <a:pt x="457200" y="0"/>
                </a:lnTo>
              </a:path>
            </a:pathLst>
          </a:custGeom>
          <a:noFill/>
          <a:ln w="19050">
            <a:solidFill>
              <a:srgbClr val="FFFFFF"/>
            </a:solidFill>
            <a:prstDash val="solid"/>
          </a:ln>
        </p:spPr>
      </p:sp>
      <p:sp>
        <p:nvSpPr>
          <p:cNvPr id="7" name="sc:ship-gates/decision"/>
          <p:cNvSpPr txBox="1"/>
          <p:nvPr/>
        </p:nvSpPr>
        <p:spPr>
          <a:xfrm>
            <a:off x="914400" y="2688336"/>
            <a:ext cx="3310622" cy="3017520"/>
          </a:xfrm>
          <a:prstGeom prst="rect">
            <a:avLst/>
          </a:prstGeom>
          <a:noFill/>
          <a:ln/>
        </p:spPr>
        <p:txBody>
          <a:bodyPr wrap="square" lIns="0" tIns="0" rIns="0" bIns="0" rtlCol="0" anchor="t"/>
          <a:lstStyle/>
          <a:p>
            <a:pPr algn="l" indent="0" marL="0">
              <a:lnSpc>
                <a:spcPct val="98333"/>
              </a:lnSpc>
              <a:buNone/>
            </a:pPr>
            <a:r>
              <a:rPr lang="en-US" sz="2200" b="1" dirty="0" kern="400000">
                <a:solidFill>
                  <a:srgbClr val="FFFFFF"/>
                </a:solidFill>
                <a:latin typeface="Arial" pitchFamily="34" charset="0"/>
                <a:ea typeface="Arial" pitchFamily="34" charset="-122"/>
                <a:cs typeface="Arial" pitchFamily="34" charset="-120"/>
              </a:rPr>
              <a:t>Confirm alignment on these ten concepts, assign owners for guardrails, cost and latency, and schedule the project kickoff</a:t>
            </a:r>
            <a:endParaRPr lang="en-US" sz="2200" b="1" dirty="0" kern="400000">
              <a:solidFill>
                <a:srgbClr val="FFFFFF"/>
              </a:solidFill>
              <a:latin typeface="Arial" pitchFamily="34" charset="0"/>
              <a:ea typeface="Arial" pitchFamily="34" charset="-122"/>
              <a:cs typeface="Arial" pitchFamily="34" charset="-120"/>
            </a:endParaRPr>
          </a:p>
        </p:txBody>
      </p:sp>
      <p:sp>
        <p:nvSpPr>
          <p:cNvPr id="8" name="Shape 6"/>
          <p:cNvSpPr/>
          <p:nvPr/>
        </p:nvSpPr>
        <p:spPr>
          <a:xfrm>
            <a:off x="5047982" y="1682496"/>
            <a:ext cx="6595073" cy="0"/>
          </a:xfrm>
          <a:custGeom>
            <a:avLst/>
            <a:gdLst/>
            <a:ahLst/>
            <a:cxnLst/>
            <a:rect l="0" t="0" r="r" b="b"/>
            <a:pathLst>
              <a:path w="6595073" h="0" fill="none">
                <a:moveTo>
                  <a:pt x="0" y="0"/>
                </a:moveTo>
                <a:lnTo>
                  <a:pt x="6595073" y="0"/>
                </a:lnTo>
              </a:path>
            </a:pathLst>
          </a:custGeom>
          <a:noFill/>
          <a:ln w="12700">
            <a:solidFill>
              <a:srgbClr val="0B1F3A"/>
            </a:solidFill>
            <a:prstDash val="solid"/>
          </a:ln>
        </p:spPr>
      </p:sp>
      <p:sp>
        <p:nvSpPr>
          <p:cNvPr id="9" name="Text 7"/>
          <p:cNvSpPr txBox="1"/>
          <p:nvPr/>
        </p:nvSpPr>
        <p:spPr>
          <a:xfrm>
            <a:off x="5047982" y="1682496"/>
            <a:ext cx="502920" cy="877824"/>
          </a:xfrm>
          <a:prstGeom prst="rect">
            <a:avLst/>
          </a:prstGeom>
          <a:noFill/>
          <a:ln/>
        </p:spPr>
        <p:txBody>
          <a:bodyPr wrap="square" lIns="0" tIns="0" rIns="0" bIns="0" rtlCol="0" anchor="ctr"/>
          <a:lstStyle/>
          <a:p>
            <a:pPr algn="l" indent="0" marL="0">
              <a:lnSpc>
                <a:spcPct val="100000"/>
              </a:lnSpc>
              <a:buNone/>
            </a:pPr>
            <a:r>
              <a:rPr lang="en-US" sz="2400" b="1" dirty="0" kern="400000">
                <a:solidFill>
                  <a:srgbClr val="1F5FBF"/>
                </a:solidFill>
                <a:latin typeface="Arial" pitchFamily="34" charset="0"/>
                <a:ea typeface="Arial" pitchFamily="34" charset="-122"/>
                <a:cs typeface="Arial" pitchFamily="34" charset="-120"/>
              </a:rPr>
              <a:t>1</a:t>
            </a:r>
            <a:endParaRPr lang="en-US" sz="2400" b="1" dirty="0" kern="400000">
              <a:solidFill>
                <a:srgbClr val="1F5FBF"/>
              </a:solidFill>
              <a:latin typeface="Arial" pitchFamily="34" charset="0"/>
              <a:ea typeface="Arial" pitchFamily="34" charset="-122"/>
              <a:cs typeface="Arial" pitchFamily="34" charset="-120"/>
            </a:endParaRPr>
          </a:p>
        </p:txBody>
      </p:sp>
      <p:sp>
        <p:nvSpPr>
          <p:cNvPr id="10" name="sc:ship-gates/steps/0/action"/>
          <p:cNvSpPr txBox="1"/>
          <p:nvPr/>
        </p:nvSpPr>
        <p:spPr>
          <a:xfrm>
            <a:off x="5642342" y="1780032"/>
            <a:ext cx="6000713" cy="426720"/>
          </a:xfrm>
          <a:prstGeom prst="rect">
            <a:avLst/>
          </a:prstGeom>
          <a:noFill/>
          <a:ln/>
        </p:spPr>
        <p:txBody>
          <a:bodyPr wrap="square" lIns="0" tIns="0" rIns="0" bIns="0" rtlCol="0" anchor="t"/>
          <a:lstStyle/>
          <a:p>
            <a:pPr algn="l" indent="0" marL="0">
              <a:lnSpc>
                <a:spcPct val="100000"/>
              </a:lnSpc>
              <a:buNone/>
            </a:pPr>
            <a:r>
              <a:rPr lang="en-US" sz="1400" b="1" dirty="0" kern="400000">
                <a:solidFill>
                  <a:srgbClr val="0B1F3A"/>
                </a:solidFill>
                <a:latin typeface="Arial" pitchFamily="34" charset="0"/>
                <a:ea typeface="Arial" pitchFamily="34" charset="-122"/>
                <a:cs typeface="Arial" pitchFamily="34" charset="-120"/>
              </a:rPr>
              <a:t>Define guardrails: prompt injection tests, PII masking, content policy thresholds</a:t>
            </a:r>
            <a:endParaRPr lang="en-US" sz="1400" b="1" dirty="0" kern="400000">
              <a:solidFill>
                <a:srgbClr val="0B1F3A"/>
              </a:solidFill>
              <a:latin typeface="Arial" pitchFamily="34" charset="0"/>
              <a:ea typeface="Arial" pitchFamily="34" charset="-122"/>
              <a:cs typeface="Arial" pitchFamily="34" charset="-120"/>
            </a:endParaRPr>
          </a:p>
        </p:txBody>
      </p:sp>
      <p:sp>
        <p:nvSpPr>
          <p:cNvPr id="11" name="sc:ship-gates/steps/0/owner"/>
          <p:cNvSpPr txBox="1"/>
          <p:nvPr/>
        </p:nvSpPr>
        <p:spPr>
          <a:xfrm>
            <a:off x="5642342" y="2243328"/>
            <a:ext cx="6000713" cy="219456"/>
          </a:xfrm>
          <a:prstGeom prst="rect">
            <a:avLst/>
          </a:prstGeom>
          <a:noFill/>
          <a:ln/>
        </p:spPr>
        <p:txBody>
          <a:bodyPr wrap="square" lIns="0" tIns="0" rIns="0" bIns="0" rtlCol="0" anchor="t"/>
          <a:lstStyle/>
          <a:p>
            <a:pPr algn="l"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Product lead · Before kickoff</a:t>
            </a:r>
            <a:endParaRPr lang="en-US" sz="1000" dirty="0" kern="400000">
              <a:solidFill>
                <a:srgbClr val="5B6B7F"/>
              </a:solidFill>
              <a:latin typeface="Arial" pitchFamily="34" charset="0"/>
              <a:ea typeface="Arial" pitchFamily="34" charset="-122"/>
              <a:cs typeface="Arial" pitchFamily="34" charset="-120"/>
            </a:endParaRPr>
          </a:p>
        </p:txBody>
      </p:sp>
      <p:sp>
        <p:nvSpPr>
          <p:cNvPr id="12" name="Shape 10"/>
          <p:cNvSpPr/>
          <p:nvPr/>
        </p:nvSpPr>
        <p:spPr>
          <a:xfrm>
            <a:off x="5047982" y="2560320"/>
            <a:ext cx="6595073" cy="0"/>
          </a:xfrm>
          <a:custGeom>
            <a:avLst/>
            <a:gdLst/>
            <a:ahLst/>
            <a:cxnLst/>
            <a:rect l="0" t="0" r="r" b="b"/>
            <a:pathLst>
              <a:path w="6595073" h="0" fill="none">
                <a:moveTo>
                  <a:pt x="0" y="0"/>
                </a:moveTo>
                <a:lnTo>
                  <a:pt x="6595073" y="0"/>
                </a:lnTo>
              </a:path>
            </a:pathLst>
          </a:custGeom>
          <a:noFill/>
          <a:ln w="6350">
            <a:solidFill>
              <a:srgbClr val="C9D2DE"/>
            </a:solidFill>
            <a:prstDash val="solid"/>
          </a:ln>
        </p:spPr>
      </p:sp>
      <p:sp>
        <p:nvSpPr>
          <p:cNvPr id="13" name="Text 11"/>
          <p:cNvSpPr txBox="1"/>
          <p:nvPr/>
        </p:nvSpPr>
        <p:spPr>
          <a:xfrm>
            <a:off x="5047982" y="2560320"/>
            <a:ext cx="502920" cy="877824"/>
          </a:xfrm>
          <a:prstGeom prst="rect">
            <a:avLst/>
          </a:prstGeom>
          <a:noFill/>
          <a:ln/>
        </p:spPr>
        <p:txBody>
          <a:bodyPr wrap="square" lIns="0" tIns="0" rIns="0" bIns="0" rtlCol="0" anchor="ctr"/>
          <a:lstStyle/>
          <a:p>
            <a:pPr algn="l" indent="0" marL="0">
              <a:lnSpc>
                <a:spcPct val="100000"/>
              </a:lnSpc>
              <a:buNone/>
            </a:pPr>
            <a:r>
              <a:rPr lang="en-US" sz="2400" b="1" dirty="0" kern="400000">
                <a:solidFill>
                  <a:srgbClr val="1F5FBF"/>
                </a:solidFill>
                <a:latin typeface="Arial" pitchFamily="34" charset="0"/>
                <a:ea typeface="Arial" pitchFamily="34" charset="-122"/>
                <a:cs typeface="Arial" pitchFamily="34" charset="-120"/>
              </a:rPr>
              <a:t>2</a:t>
            </a:r>
            <a:endParaRPr lang="en-US" sz="2400" b="1" dirty="0" kern="400000">
              <a:solidFill>
                <a:srgbClr val="1F5FBF"/>
              </a:solidFill>
              <a:latin typeface="Arial" pitchFamily="34" charset="0"/>
              <a:ea typeface="Arial" pitchFamily="34" charset="-122"/>
              <a:cs typeface="Arial" pitchFamily="34" charset="-120"/>
            </a:endParaRPr>
          </a:p>
        </p:txBody>
      </p:sp>
      <p:sp>
        <p:nvSpPr>
          <p:cNvPr id="14" name="sc:ship-gates/steps/1/action"/>
          <p:cNvSpPr txBox="1"/>
          <p:nvPr/>
        </p:nvSpPr>
        <p:spPr>
          <a:xfrm>
            <a:off x="5642342" y="2657856"/>
            <a:ext cx="6000713" cy="426720"/>
          </a:xfrm>
          <a:prstGeom prst="rect">
            <a:avLst/>
          </a:prstGeom>
          <a:noFill/>
          <a:ln/>
        </p:spPr>
        <p:txBody>
          <a:bodyPr wrap="square" lIns="0" tIns="0" rIns="0" bIns="0" rtlCol="0" anchor="t"/>
          <a:lstStyle/>
          <a:p>
            <a:pPr algn="l" indent="0" marL="0">
              <a:lnSpc>
                <a:spcPct val="100000"/>
              </a:lnSpc>
              <a:buNone/>
            </a:pPr>
            <a:r>
              <a:rPr lang="en-US" sz="1400" b="1" dirty="0" kern="400000">
                <a:solidFill>
                  <a:srgbClr val="0B1F3A"/>
                </a:solidFill>
                <a:latin typeface="Arial" pitchFamily="34" charset="0"/>
                <a:ea typeface="Arial" pitchFamily="34" charset="-122"/>
                <a:cs typeface="Arial" pitchFamily="34" charset="-120"/>
              </a:rPr>
              <a:t>Set inference cost budget per request; configure usage alerts (44% cite cost unpredictability)</a:t>
            </a:r>
            <a:endParaRPr lang="en-US" sz="1400" b="1" dirty="0" kern="400000">
              <a:solidFill>
                <a:srgbClr val="0B1F3A"/>
              </a:solidFill>
              <a:latin typeface="Arial" pitchFamily="34" charset="0"/>
              <a:ea typeface="Arial" pitchFamily="34" charset="-122"/>
              <a:cs typeface="Arial" pitchFamily="34" charset="-120"/>
            </a:endParaRPr>
          </a:p>
        </p:txBody>
      </p:sp>
      <p:sp>
        <p:nvSpPr>
          <p:cNvPr id="15" name="sc:ship-gates/steps/1/owner"/>
          <p:cNvSpPr txBox="1"/>
          <p:nvPr/>
        </p:nvSpPr>
        <p:spPr>
          <a:xfrm>
            <a:off x="5642342" y="3121152"/>
            <a:ext cx="6000713" cy="219456"/>
          </a:xfrm>
          <a:prstGeom prst="rect">
            <a:avLst/>
          </a:prstGeom>
          <a:noFill/>
          <a:ln/>
        </p:spPr>
        <p:txBody>
          <a:bodyPr wrap="square" lIns="0" tIns="0" rIns="0" bIns="0" rtlCol="0" anchor="t"/>
          <a:lstStyle/>
          <a:p>
            <a:pPr algn="l"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Engineering lead · Before kickoff</a:t>
            </a:r>
            <a:endParaRPr lang="en-US" sz="1000" dirty="0" kern="400000">
              <a:solidFill>
                <a:srgbClr val="5B6B7F"/>
              </a:solidFill>
              <a:latin typeface="Arial" pitchFamily="34" charset="0"/>
              <a:ea typeface="Arial" pitchFamily="34" charset="-122"/>
              <a:cs typeface="Arial" pitchFamily="34" charset="-120"/>
            </a:endParaRPr>
          </a:p>
        </p:txBody>
      </p:sp>
      <p:sp>
        <p:nvSpPr>
          <p:cNvPr id="16" name="Shape 14"/>
          <p:cNvSpPr/>
          <p:nvPr/>
        </p:nvSpPr>
        <p:spPr>
          <a:xfrm>
            <a:off x="5047982" y="3438144"/>
            <a:ext cx="6595073" cy="0"/>
          </a:xfrm>
          <a:custGeom>
            <a:avLst/>
            <a:gdLst/>
            <a:ahLst/>
            <a:cxnLst/>
            <a:rect l="0" t="0" r="r" b="b"/>
            <a:pathLst>
              <a:path w="6595073" h="0" fill="none">
                <a:moveTo>
                  <a:pt x="0" y="0"/>
                </a:moveTo>
                <a:lnTo>
                  <a:pt x="6595073" y="0"/>
                </a:lnTo>
              </a:path>
            </a:pathLst>
          </a:custGeom>
          <a:noFill/>
          <a:ln w="6350">
            <a:solidFill>
              <a:srgbClr val="C9D2DE"/>
            </a:solidFill>
            <a:prstDash val="solid"/>
          </a:ln>
        </p:spPr>
      </p:sp>
      <p:sp>
        <p:nvSpPr>
          <p:cNvPr id="17" name="Text 15"/>
          <p:cNvSpPr txBox="1"/>
          <p:nvPr/>
        </p:nvSpPr>
        <p:spPr>
          <a:xfrm>
            <a:off x="5047982" y="3438144"/>
            <a:ext cx="502920" cy="877824"/>
          </a:xfrm>
          <a:prstGeom prst="rect">
            <a:avLst/>
          </a:prstGeom>
          <a:noFill/>
          <a:ln/>
        </p:spPr>
        <p:txBody>
          <a:bodyPr wrap="square" lIns="0" tIns="0" rIns="0" bIns="0" rtlCol="0" anchor="ctr"/>
          <a:lstStyle/>
          <a:p>
            <a:pPr algn="l" indent="0" marL="0">
              <a:lnSpc>
                <a:spcPct val="100000"/>
              </a:lnSpc>
              <a:buNone/>
            </a:pPr>
            <a:r>
              <a:rPr lang="en-US" sz="2400" b="1" dirty="0" kern="400000">
                <a:solidFill>
                  <a:srgbClr val="1F5FBF"/>
                </a:solidFill>
                <a:latin typeface="Arial" pitchFamily="34" charset="0"/>
                <a:ea typeface="Arial" pitchFamily="34" charset="-122"/>
                <a:cs typeface="Arial" pitchFamily="34" charset="-120"/>
              </a:rPr>
              <a:t>3</a:t>
            </a:r>
            <a:endParaRPr lang="en-US" sz="2400" b="1" dirty="0" kern="400000">
              <a:solidFill>
                <a:srgbClr val="1F5FBF"/>
              </a:solidFill>
              <a:latin typeface="Arial" pitchFamily="34" charset="0"/>
              <a:ea typeface="Arial" pitchFamily="34" charset="-122"/>
              <a:cs typeface="Arial" pitchFamily="34" charset="-120"/>
            </a:endParaRPr>
          </a:p>
        </p:txBody>
      </p:sp>
      <p:sp>
        <p:nvSpPr>
          <p:cNvPr id="18" name="sc:ship-gates/steps/2/action"/>
          <p:cNvSpPr txBox="1"/>
          <p:nvPr/>
        </p:nvSpPr>
        <p:spPr>
          <a:xfrm>
            <a:off x="5642342" y="3535680"/>
            <a:ext cx="6000713" cy="426720"/>
          </a:xfrm>
          <a:prstGeom prst="rect">
            <a:avLst/>
          </a:prstGeom>
          <a:noFill/>
          <a:ln/>
        </p:spPr>
        <p:txBody>
          <a:bodyPr wrap="square" lIns="0" tIns="0" rIns="0" bIns="0" rtlCol="0" anchor="t"/>
          <a:lstStyle/>
          <a:p>
            <a:pPr algn="l" indent="0" marL="0">
              <a:lnSpc>
                <a:spcPct val="100000"/>
              </a:lnSpc>
              <a:buNone/>
            </a:pPr>
            <a:r>
              <a:rPr lang="en-US" sz="1400" b="1" dirty="0" kern="400000">
                <a:solidFill>
                  <a:srgbClr val="0B1F3A"/>
                </a:solidFill>
                <a:latin typeface="Arial" pitchFamily="34" charset="0"/>
                <a:ea typeface="Arial" pitchFamily="34" charset="-122"/>
                <a:cs typeface="Arial" pitchFamily="34" charset="-120"/>
              </a:rPr>
              <a:t>Agree latency SLA and identify caching or fallback strategy when the model is slow</a:t>
            </a:r>
            <a:endParaRPr lang="en-US" sz="1400" b="1" dirty="0" kern="400000">
              <a:solidFill>
                <a:srgbClr val="0B1F3A"/>
              </a:solidFill>
              <a:latin typeface="Arial" pitchFamily="34" charset="0"/>
              <a:ea typeface="Arial" pitchFamily="34" charset="-122"/>
              <a:cs typeface="Arial" pitchFamily="34" charset="-120"/>
            </a:endParaRPr>
          </a:p>
        </p:txBody>
      </p:sp>
      <p:sp>
        <p:nvSpPr>
          <p:cNvPr id="19" name="sc:ship-gates/steps/2/owner"/>
          <p:cNvSpPr txBox="1"/>
          <p:nvPr/>
        </p:nvSpPr>
        <p:spPr>
          <a:xfrm>
            <a:off x="5642342" y="3998976"/>
            <a:ext cx="6000713" cy="219456"/>
          </a:xfrm>
          <a:prstGeom prst="rect">
            <a:avLst/>
          </a:prstGeom>
          <a:noFill/>
          <a:ln/>
        </p:spPr>
        <p:txBody>
          <a:bodyPr wrap="square" lIns="0" tIns="0" rIns="0" bIns="0" rtlCol="0" anchor="t"/>
          <a:lstStyle/>
          <a:p>
            <a:pPr algn="l"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Engineering lead · Before kickoff</a:t>
            </a:r>
            <a:endParaRPr lang="en-US" sz="1000" dirty="0" kern="400000">
              <a:solidFill>
                <a:srgbClr val="5B6B7F"/>
              </a:solidFill>
              <a:latin typeface="Arial" pitchFamily="34" charset="0"/>
              <a:ea typeface="Arial" pitchFamily="34" charset="-122"/>
              <a:cs typeface="Arial" pitchFamily="34" charset="-120"/>
            </a:endParaRPr>
          </a:p>
        </p:txBody>
      </p:sp>
      <p:sp>
        <p:nvSpPr>
          <p:cNvPr id="20" name="Shape 18"/>
          <p:cNvSpPr/>
          <p:nvPr/>
        </p:nvSpPr>
        <p:spPr>
          <a:xfrm>
            <a:off x="5047982" y="4315968"/>
            <a:ext cx="6595073" cy="0"/>
          </a:xfrm>
          <a:custGeom>
            <a:avLst/>
            <a:gdLst/>
            <a:ahLst/>
            <a:cxnLst/>
            <a:rect l="0" t="0" r="r" b="b"/>
            <a:pathLst>
              <a:path w="6595073" h="0" fill="none">
                <a:moveTo>
                  <a:pt x="0" y="0"/>
                </a:moveTo>
                <a:lnTo>
                  <a:pt x="6595073" y="0"/>
                </a:lnTo>
              </a:path>
            </a:pathLst>
          </a:custGeom>
          <a:noFill/>
          <a:ln w="6350">
            <a:solidFill>
              <a:srgbClr val="C9D2DE"/>
            </a:solidFill>
            <a:prstDash val="solid"/>
          </a:ln>
        </p:spPr>
      </p:sp>
      <p:sp>
        <p:nvSpPr>
          <p:cNvPr id="21" name="Text 19"/>
          <p:cNvSpPr txBox="1"/>
          <p:nvPr/>
        </p:nvSpPr>
        <p:spPr>
          <a:xfrm>
            <a:off x="5047982" y="4315968"/>
            <a:ext cx="502920" cy="877824"/>
          </a:xfrm>
          <a:prstGeom prst="rect">
            <a:avLst/>
          </a:prstGeom>
          <a:noFill/>
          <a:ln/>
        </p:spPr>
        <p:txBody>
          <a:bodyPr wrap="square" lIns="0" tIns="0" rIns="0" bIns="0" rtlCol="0" anchor="ctr"/>
          <a:lstStyle/>
          <a:p>
            <a:pPr algn="l" indent="0" marL="0">
              <a:lnSpc>
                <a:spcPct val="100000"/>
              </a:lnSpc>
              <a:buNone/>
            </a:pPr>
            <a:r>
              <a:rPr lang="en-US" sz="2400" b="1" dirty="0" kern="400000">
                <a:solidFill>
                  <a:srgbClr val="1F5FBF"/>
                </a:solidFill>
                <a:latin typeface="Arial" pitchFamily="34" charset="0"/>
                <a:ea typeface="Arial" pitchFamily="34" charset="-122"/>
                <a:cs typeface="Arial" pitchFamily="34" charset="-120"/>
              </a:rPr>
              <a:t>4</a:t>
            </a:r>
            <a:endParaRPr lang="en-US" sz="2400" b="1" dirty="0" kern="400000">
              <a:solidFill>
                <a:srgbClr val="1F5FBF"/>
              </a:solidFill>
              <a:latin typeface="Arial" pitchFamily="34" charset="0"/>
              <a:ea typeface="Arial" pitchFamily="34" charset="-122"/>
              <a:cs typeface="Arial" pitchFamily="34" charset="-120"/>
            </a:endParaRPr>
          </a:p>
        </p:txBody>
      </p:sp>
      <p:sp>
        <p:nvSpPr>
          <p:cNvPr id="22" name="sc:ship-gates/steps/3/action"/>
          <p:cNvSpPr txBox="1"/>
          <p:nvPr/>
        </p:nvSpPr>
        <p:spPr>
          <a:xfrm>
            <a:off x="5642342" y="4413504"/>
            <a:ext cx="6000713" cy="426720"/>
          </a:xfrm>
          <a:prstGeom prst="rect">
            <a:avLst/>
          </a:prstGeom>
          <a:noFill/>
          <a:ln/>
        </p:spPr>
        <p:txBody>
          <a:bodyPr wrap="square" lIns="0" tIns="0" rIns="0" bIns="0" rtlCol="0" anchor="t"/>
          <a:lstStyle/>
          <a:p>
            <a:pPr algn="l" indent="0" marL="0">
              <a:lnSpc>
                <a:spcPct val="100000"/>
              </a:lnSpc>
              <a:buNone/>
            </a:pPr>
            <a:r>
              <a:rPr lang="en-US" sz="1400" b="1" dirty="0" kern="400000">
                <a:solidFill>
                  <a:srgbClr val="0B1F3A"/>
                </a:solidFill>
                <a:latin typeface="Arial" pitchFamily="34" charset="0"/>
                <a:ea typeface="Arial" pitchFamily="34" charset="-122"/>
                <a:cs typeface="Arial" pitchFamily="34" charset="-120"/>
              </a:rPr>
              <a:t>Schedule pre-launch eval review against frozen test set and the three gate criteria</a:t>
            </a:r>
            <a:endParaRPr lang="en-US" sz="1400" b="1" dirty="0" kern="400000">
              <a:solidFill>
                <a:srgbClr val="0B1F3A"/>
              </a:solidFill>
              <a:latin typeface="Arial" pitchFamily="34" charset="0"/>
              <a:ea typeface="Arial" pitchFamily="34" charset="-122"/>
              <a:cs typeface="Arial" pitchFamily="34" charset="-120"/>
            </a:endParaRPr>
          </a:p>
        </p:txBody>
      </p:sp>
      <p:sp>
        <p:nvSpPr>
          <p:cNvPr id="23" name="sc:ship-gates/steps/3/owner"/>
          <p:cNvSpPr txBox="1"/>
          <p:nvPr/>
        </p:nvSpPr>
        <p:spPr>
          <a:xfrm>
            <a:off x="5642342" y="4876800"/>
            <a:ext cx="6000713" cy="219456"/>
          </a:xfrm>
          <a:prstGeom prst="rect">
            <a:avLst/>
          </a:prstGeom>
          <a:noFill/>
          <a:ln/>
        </p:spPr>
        <p:txBody>
          <a:bodyPr wrap="square" lIns="0" tIns="0" rIns="0" bIns="0" rtlCol="0" anchor="t"/>
          <a:lstStyle/>
          <a:p>
            <a:pPr algn="l"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Project sponsor · Before launch</a:t>
            </a:r>
            <a:endParaRPr lang="en-US" sz="1000" dirty="0" kern="400000">
              <a:solidFill>
                <a:srgbClr val="5B6B7F"/>
              </a:solidFill>
              <a:latin typeface="Arial" pitchFamily="34" charset="0"/>
              <a:ea typeface="Arial" pitchFamily="34" charset="-122"/>
              <a:cs typeface="Arial" pitchFamily="34" charset="-120"/>
            </a:endParaRPr>
          </a:p>
        </p:txBody>
      </p:sp>
      <p:sp>
        <p:nvSpPr>
          <p:cNvPr id="24" name="Shape 22"/>
          <p:cNvSpPr/>
          <p:nvPr/>
        </p:nvSpPr>
        <p:spPr>
          <a:xfrm>
            <a:off x="5047982" y="5193792"/>
            <a:ext cx="6595073" cy="0"/>
          </a:xfrm>
          <a:custGeom>
            <a:avLst/>
            <a:gdLst/>
            <a:ahLst/>
            <a:cxnLst/>
            <a:rect l="0" t="0" r="r" b="b"/>
            <a:pathLst>
              <a:path w="6595073" h="0" fill="none">
                <a:moveTo>
                  <a:pt x="0" y="0"/>
                </a:moveTo>
                <a:lnTo>
                  <a:pt x="6595073" y="0"/>
                </a:lnTo>
              </a:path>
            </a:pathLst>
          </a:custGeom>
          <a:noFill/>
          <a:ln w="6350">
            <a:solidFill>
              <a:srgbClr val="C9D2DE"/>
            </a:solidFill>
            <a:prstDash val="solid"/>
          </a:ln>
        </p:spPr>
      </p:sp>
      <p:sp>
        <p:nvSpPr>
          <p:cNvPr id="25" name="Text 23"/>
          <p:cNvSpPr txBox="1"/>
          <p:nvPr/>
        </p:nvSpPr>
        <p:spPr>
          <a:xfrm>
            <a:off x="5047982" y="5193792"/>
            <a:ext cx="502920" cy="877824"/>
          </a:xfrm>
          <a:prstGeom prst="rect">
            <a:avLst/>
          </a:prstGeom>
          <a:noFill/>
          <a:ln/>
        </p:spPr>
        <p:txBody>
          <a:bodyPr wrap="square" lIns="0" tIns="0" rIns="0" bIns="0" rtlCol="0" anchor="ctr"/>
          <a:lstStyle/>
          <a:p>
            <a:pPr algn="l" indent="0" marL="0">
              <a:lnSpc>
                <a:spcPct val="100000"/>
              </a:lnSpc>
              <a:buNone/>
            </a:pPr>
            <a:r>
              <a:rPr lang="en-US" sz="2400" b="1" dirty="0" kern="400000">
                <a:solidFill>
                  <a:srgbClr val="1F5FBF"/>
                </a:solidFill>
                <a:latin typeface="Arial" pitchFamily="34" charset="0"/>
                <a:ea typeface="Arial" pitchFamily="34" charset="-122"/>
                <a:cs typeface="Arial" pitchFamily="34" charset="-120"/>
              </a:rPr>
              <a:t>5</a:t>
            </a:r>
            <a:endParaRPr lang="en-US" sz="2400" b="1" dirty="0" kern="400000">
              <a:solidFill>
                <a:srgbClr val="1F5FBF"/>
              </a:solidFill>
              <a:latin typeface="Arial" pitchFamily="34" charset="0"/>
              <a:ea typeface="Arial" pitchFamily="34" charset="-122"/>
              <a:cs typeface="Arial" pitchFamily="34" charset="-120"/>
            </a:endParaRPr>
          </a:p>
        </p:txBody>
      </p:sp>
      <p:sp>
        <p:nvSpPr>
          <p:cNvPr id="26" name="sc:ship-gates/steps/4/action"/>
          <p:cNvSpPr txBox="1"/>
          <p:nvPr/>
        </p:nvSpPr>
        <p:spPr>
          <a:xfrm>
            <a:off x="5642342" y="5291328"/>
            <a:ext cx="6000713" cy="426720"/>
          </a:xfrm>
          <a:prstGeom prst="rect">
            <a:avLst/>
          </a:prstGeom>
          <a:noFill/>
          <a:ln/>
        </p:spPr>
        <p:txBody>
          <a:bodyPr wrap="square" lIns="0" tIns="0" rIns="0" bIns="0" rtlCol="0" anchor="t"/>
          <a:lstStyle/>
          <a:p>
            <a:pPr algn="l" indent="0" marL="0">
              <a:lnSpc>
                <a:spcPct val="100000"/>
              </a:lnSpc>
              <a:buNone/>
            </a:pPr>
            <a:r>
              <a:rPr lang="en-US" sz="1400" b="1" dirty="0" kern="400000">
                <a:solidFill>
                  <a:srgbClr val="0B1F3A"/>
                </a:solidFill>
                <a:latin typeface="Arial" pitchFamily="34" charset="0"/>
                <a:ea typeface="Arial" pitchFamily="34" charset="-122"/>
                <a:cs typeface="Arial" pitchFamily="34" charset="-120"/>
              </a:rPr>
              <a:t>Assign on-call owner for post-launch monitoring of quality, cost and guardrail alerts</a:t>
            </a:r>
            <a:endParaRPr lang="en-US" sz="1400" b="1" dirty="0" kern="400000">
              <a:solidFill>
                <a:srgbClr val="0B1F3A"/>
              </a:solidFill>
              <a:latin typeface="Arial" pitchFamily="34" charset="0"/>
              <a:ea typeface="Arial" pitchFamily="34" charset="-122"/>
              <a:cs typeface="Arial" pitchFamily="34" charset="-120"/>
            </a:endParaRPr>
          </a:p>
        </p:txBody>
      </p:sp>
      <p:sp>
        <p:nvSpPr>
          <p:cNvPr id="27" name="sc:ship-gates/steps/4/owner"/>
          <p:cNvSpPr txBox="1"/>
          <p:nvPr/>
        </p:nvSpPr>
        <p:spPr>
          <a:xfrm>
            <a:off x="5642342" y="5754624"/>
            <a:ext cx="6000713" cy="219456"/>
          </a:xfrm>
          <a:prstGeom prst="rect">
            <a:avLst/>
          </a:prstGeom>
          <a:noFill/>
          <a:ln/>
        </p:spPr>
        <p:txBody>
          <a:bodyPr wrap="square" lIns="0" tIns="0" rIns="0" bIns="0" rtlCol="0" anchor="t"/>
          <a:lstStyle/>
          <a:p>
            <a:pPr algn="l" indent="0" marL="0">
              <a:lnSpc>
                <a:spcPct val="100000"/>
              </a:lnSpc>
              <a:buNone/>
            </a:pPr>
            <a:r>
              <a:rPr lang="en-US" sz="1000" dirty="0" kern="400000">
                <a:solidFill>
                  <a:srgbClr val="5B6B7F"/>
                </a:solidFill>
                <a:latin typeface="Arial" pitchFamily="34" charset="0"/>
                <a:ea typeface="Arial" pitchFamily="34" charset="-122"/>
                <a:cs typeface="Arial" pitchFamily="34" charset="-120"/>
              </a:rPr>
              <a:t>To be named · At launch</a:t>
            </a:r>
            <a:endParaRPr lang="en-US" sz="1000" dirty="0" kern="400000">
              <a:solidFill>
                <a:srgbClr val="5B6B7F"/>
              </a:solidFill>
              <a:latin typeface="Arial" pitchFamily="34" charset="0"/>
              <a:ea typeface="Arial" pitchFamily="34" charset="-122"/>
              <a:cs typeface="Arial" pitchFamily="34" charset="-120"/>
            </a:endParaRPr>
          </a:p>
        </p:txBody>
      </p:sp>
      <p:sp>
        <p:nvSpPr>
          <p:cNvPr id="28" name="Shape 26"/>
          <p:cNvSpPr/>
          <p:nvPr/>
        </p:nvSpPr>
        <p:spPr>
          <a:xfrm>
            <a:off x="5047982" y="6071616"/>
            <a:ext cx="6595073" cy="0"/>
          </a:xfrm>
          <a:custGeom>
            <a:avLst/>
            <a:gdLst/>
            <a:ahLst/>
            <a:cxnLst/>
            <a:rect l="0" t="0" r="r" b="b"/>
            <a:pathLst>
              <a:path w="6595073" h="0" fill="none">
                <a:moveTo>
                  <a:pt x="0" y="0"/>
                </a:moveTo>
                <a:lnTo>
                  <a:pt x="6595073" y="0"/>
                </a:lnTo>
              </a:path>
            </a:pathLst>
          </a:custGeom>
          <a:noFill/>
          <a:ln w="6350">
            <a:solidFill>
              <a:srgbClr val="C9D2DE"/>
            </a:solidFill>
            <a:prstDash val="solid"/>
          </a:ln>
        </p:spPr>
      </p:sp>
      <p:sp>
        <p:nvSpPr>
          <p:cNvPr id="29" name="sc:ship-gates/sources"/>
          <p:cNvSpPr txBox="1"/>
          <p:nvPr/>
        </p:nvSpPr>
        <p:spPr>
          <a:xfrm>
            <a:off x="548640" y="5961888"/>
            <a:ext cx="9997135" cy="292608"/>
          </a:xfrm>
          <a:prstGeom prst="rect">
            <a:avLst/>
          </a:prstGeom>
          <a:noFill/>
          <a:ln/>
        </p:spPr>
        <p:txBody>
          <a:bodyPr wrap="square" lIns="0" tIns="0" rIns="0" bIns="0" rtlCol="0" anchor="b"/>
          <a:lstStyle/>
          <a:p>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Source: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1" invalidUrl="" action="" tgtFrame="" tooltip="https://platform.openai.com/docs/models" history="1" highlightClick="0" endSnd="0">
                  <a:extLst>
                    <a:ext uri="{A12FA001-AC4F-418D-AE19-62706E023703}">
                      <ahyp:hlinkClr xmlns:ahyp="http://schemas.microsoft.com/office/drawing/2018/hyperlinkcolor" val="tx"/>
                    </a:ext>
                  </a:extLst>
                </a:hlinkClick>
              </a:rPr>
              <a:t>OpenAI platform documentation — models and pricing (2024)</a:t>
            </a:r>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2" invalidUrl="" action="" tgtFrame="" tooltip="https://docs.anthropic.com/claude" history="1" highlightClick="0" endSnd="0">
                  <a:extLst>
                    <a:ext uri="{A12FA001-AC4F-418D-AE19-62706E023703}">
                      <ahyp:hlinkClr xmlns:ahyp="http://schemas.microsoft.com/office/drawing/2018/hyperlinkcolor" val="tx"/>
                    </a:ext>
                  </a:extLst>
                </a:hlinkClick>
              </a:rPr>
              <a:t>Anthropic Claude model documentation (2024)</a:t>
            </a:r>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3" invalidUrl="" action="" tgtFrame="" tooltip="https://www.mckinsey.com/capabilities/quantumblack/our-insights/state-of-ai" history="1" highlightClick="0" endSnd="0">
                  <a:extLst>
                    <a:ext uri="{A12FA001-AC4F-418D-AE19-62706E023703}">
                      <ahyp:hlinkClr xmlns:ahyp="http://schemas.microsoft.com/office/drawing/2018/hyperlinkcolor" val="tx"/>
                    </a:ext>
                  </a:extLst>
                </a:hlinkClick>
              </a:rPr>
              <a:t>McKinsey Global Survey on AI 2024 (2024)</a:t>
            </a:r>
            <a:pPr algn="l" indent="0" marL="0">
              <a:lnSpc>
                <a:spcPct val="100000"/>
              </a:lnSpc>
              <a:buNone/>
            </a:pPr>
            <a:r>
              <a:rPr lang="en-US" sz="800" dirty="0" kern="400000">
                <a:solidFill>
                  <a:srgbClr val="5B6B7F"/>
                </a:solidFill>
                <a:latin typeface="Arial" pitchFamily="34" charset="0"/>
                <a:ea typeface="Arial" pitchFamily="34" charset="-122"/>
                <a:cs typeface="Arial" pitchFamily="34" charset="-120"/>
              </a:rPr>
              <a:t>; </a:t>
            </a:r>
            <a:pPr algn="l" indent="0" marL="0">
              <a:lnSpc>
                <a:spcPct val="100000"/>
              </a:lnSpc>
              <a:buNone/>
            </a:pPr>
            <a:r>
              <a:rPr lang="en-US" sz="800" u="sng" dirty="0" kern="400000">
                <a:solidFill>
                  <a:srgbClr val="5B6B7F"/>
                </a:solidFill>
                <a:latin typeface="Arial" pitchFamily="34" charset="0"/>
                <a:ea typeface="Arial" pitchFamily="34" charset="-122"/>
                <a:cs typeface="Arial" pitchFamily="34" charset="-120"/>
                <a:hlinkClick r:id="rId4" invalidUrl="" action="" tgtFrame="" tooltip="https://owasp.org/www-project-top-10-for-large-language-model-applications/" history="1" highlightClick="0" endSnd="0">
                  <a:extLst>
                    <a:ext uri="{A12FA001-AC4F-418D-AE19-62706E023703}">
                      <ahyp:hlinkClr xmlns:ahyp="http://schemas.microsoft.com/office/drawing/2018/hyperlinkcolor" val="tx"/>
                    </a:ext>
                  </a:extLst>
                </a:hlinkClick>
              </a:rPr>
              <a:t>OWASP LLM Top 10 2025 (2025)</a:t>
            </a:r>
            <a:endParaRPr lang="en-US" sz="800" u="sng" dirty="0" kern="400000">
              <a:solidFill>
                <a:srgbClr val="5B6B7F"/>
              </a:solidFill>
              <a:latin typeface="Arial" pitchFamily="34" charset="0"/>
              <a:ea typeface="Arial" pitchFamily="34" charset="-122"/>
              <a:cs typeface="Arial" pitchFamily="34" charset="-120"/>
            </a:endParaRPr>
          </a:p>
        </p:txBody>
      </p:sp>
      <p:sp>
        <p:nvSpPr>
          <p:cNvPr id="25" name="Slide Number Placeholder 0"/>
          <p:cNvSpPr>
            <a:spLocks noGrp="1"/>
          </p:cNvSpPr>
          <p:nvPr>
            <p:ph type="sldNum" sz="quarter" idx="4294967295"/>
          </p:nvPr>
        </p:nvSpPr>
        <p:spPr>
          <a:xfrm>
            <a:off x="10728655" y="6382512"/>
            <a:ext cx="914400" cy="182880"/>
          </a:xfrm>
          <a:prstGeom prst="rect">
            <a:avLst/>
          </a:prstGeom>
          <a:extLst>
            <a:ext uri="{C572A759-6A51-4108-AA02-DFA0A04FC94B}">
              <ma14:wrappingTextBoxFlag xmlns:ma14="http://schemas.microsoft.com/office/mac/drawingml/2011/main" val="0"/>
            </a:ext>
          </a:extLst>
        </p:spPr>
        <p:txBody>
          <a:bodyPr lIns="0" tIns="0" rIns="0" bIns="0"/>
          <a:lstStyle>
            <a:lvl1pPr>
              <a:defRPr sz="850" kern="400000">
                <a:solidFill>
                  <a:srgbClr val="5B6B7F"/>
                </a:solidFill>
                <a:latin typeface="Arial"/>
                <a:ea typeface="Arial"/>
                <a:cs typeface="Arial"/>
              </a:defRPr>
            </a:lvl1pPr>
          </a:lstStyle>
          <a:p>
            <a:pPr algn="r"/>
            <a:fld id="{F7021451-1387-4CA6-816F-3879F97B5CBC}" type="slidenum">
              <a:rPr b="0" lang="en-US" kern="400000"/>
              <a:t>12</a:t>
            </a:fld>
            <a:endParaRPr b="0" lang="en-US" kern="4000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concepts for LLMs and AI agents: the shared vocabulary your first project needs</dc:title>
  <dc:subject>Generated by SlideCraft 0.7.6</dc:subject>
  <dc:creator>SlideCraft</dc:creator>
  <cp:lastModifiedBy>SlideCraft</cp:lastModifiedBy>
  <cp:revision>1</cp:revision>
  <dcterms:created xsi:type="dcterms:W3CDTF">2026-01-01T00:00:00Z</dcterms:created>
  <dcterms:modified xsi:type="dcterms:W3CDTF">2026-01-01T00:00:00Z</dcterms:modified>
</cp:coreProperties>
</file>