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Одна мысль на всю презентацию — узкое место корпоративного ИИ во внедрении, и эта роль его закрывает.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Оценки роста различаются в зависимости от источника данных; все показывают многократный рост. Главное — причина: пилоты не доходят до эксплуатации.</a:t>
            </a:r>
            <a:endParaRPr lang="ru-RU" dirty="0"/>
          </a:p>
          <a:p>
            <a:endParaRPr lang="ru-RU" dirty="0"/>
          </a:p>
          <a:p>
            <a:r>
              <a:rPr lang="ru-RU" dirty="0"/>
              <a:t>[Sources]</a:t>
            </a:r>
            <a:endParaRPr lang="ru-RU" dirty="0"/>
          </a:p>
          <a:p>
            <a:r>
              <a:rPr lang="ru-RU" dirty="0"/>
              <a:t>- Postings for this AI job are up 800% — Fast Company, по данным Financial Times — 2025 — https://www.fastcompany.com/91435680/postings-for-this-ai-job-are-up-800</a:t>
            </a:r>
            <a:endParaRPr lang="ru-RU" dirty="0"/>
          </a:p>
          <a:p>
            <a:r>
              <a:rPr lang="ru-RU" dirty="0"/>
              <a:t>- The GenAI Divide: State of AI in Business 2025 — MIT NANDA — Aug 2025</a:t>
            </a:r>
            <a:endParaRPr lang="ru-RU" dirty="0"/>
          </a:p>
          <a:p>
            <a:r>
              <a:rPr lang="ru-RU" dirty="0"/>
              <a:t>- What is a Forward Deployed AI Engineer? — Paraform — 2026 — https://www.paraform.com/blog/forward-deployed-ai-engineer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Частый вопрос — не переименованный ли это пресейл? Нет — FDE отвечает за использование в продакшне, а не за закрытие сделки.</a:t>
            </a:r>
            <a:endParaRPr lang="ru-RU" dirty="0"/>
          </a:p>
          <a:p>
            <a:endParaRPr lang="ru-RU" dirty="0"/>
          </a:p>
          <a:p>
            <a:r>
              <a:rPr lang="ru-RU" dirty="0"/>
              <a:t>[Sources]</a:t>
            </a:r>
            <a:endParaRPr lang="ru-RU" dirty="0"/>
          </a:p>
          <a:p>
            <a:r>
              <a:rPr lang="ru-RU" dirty="0"/>
              <a:t>- What is a Forward Deployed AI Engineer? — Paraform — 2026 — https://www.paraform.com/blog/forward-deployed-ai-engineer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шаге 4 останавливается большинство пилотов; FDE оценивают именно по нему.</a:t>
            </a:r>
            <a:endParaRPr lang="ru-RU" dirty="0"/>
          </a:p>
          <a:p>
            <a:endParaRPr lang="ru-RU" dirty="0"/>
          </a:p>
          <a:p>
            <a:r>
              <a:rPr lang="ru-RU" dirty="0"/>
              <a:t>[Sources]</a:t>
            </a:r>
            <a:endParaRPr lang="ru-RU" dirty="0"/>
          </a:p>
          <a:p>
            <a:r>
              <a:rPr lang="ru-RU" dirty="0"/>
              <a:t>- What is a Forward Deployed AI Engineer? — Paraform — 2026 — https://www.paraform.com/blog/forward-deployed-ai-engineer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Сначала ищите сильного продакшн-инженера; прикладному ИИ научиться быстрее, чем пониманию заказчика.</a:t>
            </a:r>
            <a:endParaRPr lang="ru-RU" dirty="0"/>
          </a:p>
          <a:p>
            <a:endParaRPr lang="ru-RU" dirty="0"/>
          </a:p>
          <a:p>
            <a:r>
              <a:rPr lang="ru-RU" dirty="0"/>
              <a:t>[Sources]</a:t>
            </a:r>
            <a:endParaRPr lang="ru-RU" dirty="0"/>
          </a:p>
          <a:p>
            <a:r>
              <a:rPr lang="ru-RU" dirty="0"/>
              <a:t>- What is a Forward Deployed AI Engineer? — Paraform — 2026 — https://www.paraform.com/blog/forward-deployed-ai-engineer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Просим одного решения — пилот на квартал с названным процессом и метрикой.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382512"/>
            <a:ext cx="999713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85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Forward Deployed Engineer · Брифинг 2026</a:t>
            </a:r>
            <a:endParaRPr lang="ru-RU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ru-RU"/>
              <a:t>1003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6382512"/>
            <a:ext cx="999713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85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Forward Deployed Engineer · Брифинг 2026</a:t>
            </a:r>
            <a:endParaRPr lang="ru-RU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ru-RU"/>
              <a:t>1004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va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ru-RU"/>
              <a:t>null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fastcompany.com/91435680/postings-for-this-ai-job-are-up-800" TargetMode="External"/><Relationship Id="rId2" Type="http://schemas.openxmlformats.org/officeDocument/2006/relationships/hyperlink" Target="https://www.paraform.com/blog/forward-deployed-ai-engineer" TargetMode="Externa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paraform.com/blog/forward-deployed-ai-engineer" TargetMode="Externa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paraform.com/blog/forward-deployed-ai-engineer" TargetMode="Externa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paraform.com/blog/forward-deployed-ai-engineer" TargetMode="Externa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lideCraft Title sc:cover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822960" y="2011680"/>
            <a:ext cx="6280149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ru-RU" sz="40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FDE-инженеры превращают ИИ-пилоты в работающие продукты</a:t>
            </a:r>
            <a:endParaRPr lang="ru-RU" sz="40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hape 0"/>
          <p:cNvSpPr/>
          <p:nvPr/>
        </p:nvSpPr>
        <p:spPr>
          <a:xfrm>
            <a:off x="8531352" y="0"/>
            <a:ext cx="3660343" cy="6858000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3" name="Shape 1"/>
          <p:cNvSpPr/>
          <p:nvPr/>
        </p:nvSpPr>
        <p:spPr>
          <a:xfrm>
            <a:off x="10999081" y="925596"/>
            <a:ext cx="465178" cy="771362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flipH="1">
            <a:off x="9779943" y="925596"/>
            <a:ext cx="1219138" cy="922316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79943" y="1847913"/>
            <a:ext cx="140941" cy="1128503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H="1">
            <a:off x="9233507" y="1847913"/>
            <a:ext cx="546436" cy="1382987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H="1">
            <a:off x="11393956" y="1696959"/>
            <a:ext cx="70303" cy="1391194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flipV="1">
            <a:off x="9233507" y="2976416"/>
            <a:ext cx="687377" cy="254484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233507" y="3230900"/>
            <a:ext cx="309194" cy="682078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H="1">
            <a:off x="9542701" y="2976416"/>
            <a:ext cx="378183" cy="936561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393956" y="3088153"/>
            <a:ext cx="1740" cy="622198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H="1">
            <a:off x="10452256" y="3088153"/>
            <a:ext cx="941700" cy="968639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542701" y="3912977"/>
            <a:ext cx="244157" cy="322247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9786858" y="4056792"/>
            <a:ext cx="665398" cy="178432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452256" y="4056792"/>
            <a:ext cx="138323" cy="773268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 flipH="1">
            <a:off x="10452256" y="3710351"/>
            <a:ext cx="943440" cy="346441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054576" y="5137323"/>
            <a:ext cx="29470" cy="435200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 flipV="1">
            <a:off x="10054576" y="4830060"/>
            <a:ext cx="536003" cy="307263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flipH="1">
            <a:off x="10544517" y="4830060"/>
            <a:ext cx="46063" cy="757600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 flipH="1">
            <a:off x="11528300" y="4863392"/>
            <a:ext cx="29089" cy="937353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 flipH="1" flipV="1">
            <a:off x="10590580" y="4830060"/>
            <a:ext cx="966809" cy="33332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169708" y="5425190"/>
            <a:ext cx="914339" cy="147332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 flipV="1">
            <a:off x="9169708" y="5137323"/>
            <a:ext cx="884869" cy="287867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084046" y="5572523"/>
            <a:ext cx="460471" cy="15137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 flipH="1" flipV="1">
            <a:off x="10054576" y="5137323"/>
            <a:ext cx="489940" cy="450337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 flipH="1" flipV="1">
            <a:off x="10544517" y="5587660"/>
            <a:ext cx="983783" cy="213086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951816" y="878331"/>
            <a:ext cx="94531" cy="94531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28" name="Shape 26"/>
          <p:cNvSpPr/>
          <p:nvPr/>
        </p:nvSpPr>
        <p:spPr>
          <a:xfrm>
            <a:off x="9672578" y="1740548"/>
            <a:ext cx="214730" cy="214730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29" name="Shape 27"/>
          <p:cNvSpPr/>
          <p:nvPr/>
        </p:nvSpPr>
        <p:spPr>
          <a:xfrm>
            <a:off x="11386009" y="1618708"/>
            <a:ext cx="156500" cy="156500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0" name="Shape 28"/>
          <p:cNvSpPr/>
          <p:nvPr/>
        </p:nvSpPr>
        <p:spPr>
          <a:xfrm>
            <a:off x="9173640" y="3171033"/>
            <a:ext cx="119734" cy="119734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1" name="Shape 29"/>
          <p:cNvSpPr/>
          <p:nvPr/>
        </p:nvSpPr>
        <p:spPr>
          <a:xfrm>
            <a:off x="9873411" y="2928942"/>
            <a:ext cx="94947" cy="94947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2" name="Shape 30"/>
          <p:cNvSpPr/>
          <p:nvPr/>
        </p:nvSpPr>
        <p:spPr>
          <a:xfrm>
            <a:off x="11083060" y="2777257"/>
            <a:ext cx="621792" cy="621792"/>
          </a:xfrm>
          <a:prstGeom prst="ellipse">
            <a:avLst/>
          </a:prstGeom>
          <a:ln w="15875">
            <a:solidFill>
              <a:srgbClr val="BCCFE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1238508" y="2932705"/>
            <a:ext cx="310896" cy="31089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4" name="Shape 32"/>
          <p:cNvSpPr/>
          <p:nvPr/>
        </p:nvSpPr>
        <p:spPr>
          <a:xfrm>
            <a:off x="9491260" y="3861537"/>
            <a:ext cx="102881" cy="102881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5" name="Shape 33"/>
          <p:cNvSpPr/>
          <p:nvPr/>
        </p:nvSpPr>
        <p:spPr>
          <a:xfrm>
            <a:off x="9717299" y="4165665"/>
            <a:ext cx="139118" cy="139118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6" name="Shape 34"/>
          <p:cNvSpPr/>
          <p:nvPr/>
        </p:nvSpPr>
        <p:spPr>
          <a:xfrm>
            <a:off x="10340242" y="3944778"/>
            <a:ext cx="224029" cy="224029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7" name="Shape 35"/>
          <p:cNvSpPr/>
          <p:nvPr/>
        </p:nvSpPr>
        <p:spPr>
          <a:xfrm>
            <a:off x="11299236" y="3613890"/>
            <a:ext cx="192922" cy="192922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8" name="Shape 36"/>
          <p:cNvSpPr/>
          <p:nvPr/>
        </p:nvSpPr>
        <p:spPr>
          <a:xfrm>
            <a:off x="9936365" y="5019112"/>
            <a:ext cx="236422" cy="236422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9" name="Shape 37"/>
          <p:cNvSpPr/>
          <p:nvPr/>
        </p:nvSpPr>
        <p:spPr>
          <a:xfrm>
            <a:off x="10279684" y="4519164"/>
            <a:ext cx="621792" cy="621792"/>
          </a:xfrm>
          <a:prstGeom prst="ellipse">
            <a:avLst/>
          </a:prstGeom>
          <a:ln w="15875">
            <a:solidFill>
              <a:srgbClr val="BCCFEC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0435132" y="4674612"/>
            <a:ext cx="310896" cy="31089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1" name="Shape 39"/>
          <p:cNvSpPr/>
          <p:nvPr/>
        </p:nvSpPr>
        <p:spPr>
          <a:xfrm>
            <a:off x="11472218" y="4778221"/>
            <a:ext cx="170343" cy="170343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42" name="Shape 40"/>
          <p:cNvSpPr/>
          <p:nvPr/>
        </p:nvSpPr>
        <p:spPr>
          <a:xfrm>
            <a:off x="9105442" y="5360925"/>
            <a:ext cx="128530" cy="128530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43" name="Shape 41"/>
          <p:cNvSpPr/>
          <p:nvPr/>
        </p:nvSpPr>
        <p:spPr>
          <a:xfrm>
            <a:off x="9973778" y="5462255"/>
            <a:ext cx="220535" cy="220535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44" name="Shape 42"/>
          <p:cNvSpPr/>
          <p:nvPr/>
        </p:nvSpPr>
        <p:spPr>
          <a:xfrm>
            <a:off x="10473763" y="5516906"/>
            <a:ext cx="141508" cy="141508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45" name="Shape 43"/>
          <p:cNvSpPr/>
          <p:nvPr/>
        </p:nvSpPr>
        <p:spPr>
          <a:xfrm>
            <a:off x="11411635" y="5684080"/>
            <a:ext cx="233330" cy="233330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46" name="sc:cover/kicker"/>
          <p:cNvSpPr txBox="1"/>
          <p:nvPr/>
        </p:nvSpPr>
        <p:spPr>
          <a:xfrm>
            <a:off x="822960" y="1600200"/>
            <a:ext cx="7342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БРИФИНГ · 2026</a:t>
            </a:r>
            <a:endParaRPr lang="ru-RU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8" name="sc:cover/subtitle"/>
          <p:cNvSpPr txBox="1"/>
          <p:nvPr/>
        </p:nvSpPr>
        <p:spPr>
          <a:xfrm>
            <a:off x="822960" y="3931920"/>
            <a:ext cx="46196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6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за роль, почему ИИ-компании нанимают таких инженеров и как начать с одного</a:t>
            </a:r>
            <a:endParaRPr lang="ru-RU" sz="16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822960" y="5715000"/>
            <a:ext cx="822960" cy="0"/>
          </a:xfrm>
          <a:custGeom>
            <a:avLst/>
            <a:gdLst/>
            <a:ahLst/>
            <a:cxnLst/>
            <a:rect l="0" t="0" r="r" b="b"/>
            <a:pathLst>
              <a:path w="822960" h="0" fill="none">
                <a:moveTo>
                  <a:pt x="0" y="0"/>
                </a:moveTo>
                <a:lnTo>
                  <a:pt x="822960" y="0"/>
                </a:lnTo>
              </a:path>
            </a:pathLst>
          </a:custGeom>
          <a:noFill/>
          <a:ln w="25400">
            <a:solidFill>
              <a:srgbClr val="1F5FBF"/>
            </a:solidFill>
            <a:prstDash val="solid"/>
          </a:ln>
        </p:spPr>
      </p:sp>
      <p:sp>
        <p:nvSpPr>
          <p:cNvPr id="50" name="sc:cover/presenter"/>
          <p:cNvSpPr txBox="1"/>
          <p:nvPr/>
        </p:nvSpPr>
        <p:spPr>
          <a:xfrm>
            <a:off x="822960" y="5833872"/>
            <a:ext cx="7342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2026</a:t>
            </a:r>
            <a:endParaRPr lang="ru-RU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why-now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745807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ru-RU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ИИ-компании нанимают FDE, потому что большинство пилотов не доходит до продакшна</a:t>
            </a:r>
            <a:endParaRPr lang="ru-RU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why-now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СЕЙЧАС</a:t>
            </a:r>
            <a:endParaRPr lang="ru-RU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773936"/>
            <a:ext cx="3515258" cy="34747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773936"/>
            <a:ext cx="3515258" cy="64008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6" name="Shape 4"/>
          <p:cNvSpPr/>
          <p:nvPr/>
        </p:nvSpPr>
        <p:spPr>
          <a:xfrm>
            <a:off x="4338218" y="1773936"/>
            <a:ext cx="3515258" cy="34747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7" name="Shape 5"/>
          <p:cNvSpPr/>
          <p:nvPr/>
        </p:nvSpPr>
        <p:spPr>
          <a:xfrm>
            <a:off x="8127797" y="1773936"/>
            <a:ext cx="3515258" cy="34747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8" name="sc:why-now/tiles/0/label"/>
          <p:cNvSpPr txBox="1"/>
          <p:nvPr/>
        </p:nvSpPr>
        <p:spPr>
          <a:xfrm>
            <a:off x="822960" y="3145536"/>
            <a:ext cx="296661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вакансий FDE</a:t>
            </a:r>
            <a:endParaRPr lang="ru-RU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c:why-now/tiles/1/label"/>
          <p:cNvSpPr txBox="1"/>
          <p:nvPr/>
        </p:nvSpPr>
        <p:spPr>
          <a:xfrm>
            <a:off x="4612538" y="3145536"/>
            <a:ext cx="296661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Пилотов GenAI без измеримого влияния на P&amp;L</a:t>
            </a:r>
            <a:endParaRPr lang="ru-RU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why-now/tiles/2/label"/>
          <p:cNvSpPr txBox="1"/>
          <p:nvPr/>
        </p:nvSpPr>
        <p:spPr>
          <a:xfrm>
            <a:off x="8402117" y="3145536"/>
            <a:ext cx="296661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Десятилетие, когда роль появилась в Palantir</a:t>
            </a:r>
            <a:endParaRPr lang="ru-RU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why-now/tiles/0/value"/>
          <p:cNvSpPr txBox="1"/>
          <p:nvPr/>
        </p:nvSpPr>
        <p:spPr>
          <a:xfrm>
            <a:off x="822960" y="2048256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5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800%+</a:t>
            </a:r>
            <a:endParaRPr lang="ru-RU" sz="5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22960" y="3787140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60" h="137160">
                <a:moveTo>
                  <a:pt x="0" y="137160"/>
                </a:moveTo>
                <a:lnTo>
                  <a:pt x="137160" y="137160"/>
                </a:lnTo>
                <a:lnTo>
                  <a:pt x="68580" y="0"/>
                </a:lnTo>
                <a:close/>
              </a:path>
            </a:pathLst>
          </a:custGeom>
          <a:solidFill>
            <a:srgbClr val="2E7D5B"/>
          </a:solidFill>
          <a:ln/>
        </p:spPr>
      </p:sp>
      <p:sp>
        <p:nvSpPr>
          <p:cNvPr id="13" name="sc:why-now/tiles/0/delta"/>
          <p:cNvSpPr txBox="1"/>
          <p:nvPr/>
        </p:nvSpPr>
        <p:spPr>
          <a:xfrm>
            <a:off x="1051560" y="3709416"/>
            <a:ext cx="273801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400" b="1" dirty="0" kern="400000">
                <a:solidFill>
                  <a:srgbClr val="2E7D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янв.–сент. 2025</a:t>
            </a:r>
            <a:endParaRPr lang="ru-RU" sz="1400" b="1" dirty="0" kern="400000">
              <a:solidFill>
                <a:srgbClr val="2E7D5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22960" y="4425696"/>
            <a:ext cx="2966618" cy="0"/>
          </a:xfrm>
          <a:custGeom>
            <a:avLst/>
            <a:gdLst/>
            <a:ahLst/>
            <a:cxnLst/>
            <a:rect l="0" t="0" r="r" b="b"/>
            <a:pathLst>
              <a:path w="2966618" h="0" fill="none">
                <a:moveTo>
                  <a:pt x="0" y="0"/>
                </a:moveTo>
                <a:lnTo>
                  <a:pt x="2966618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15" name="sc:why-now/tiles/0/note"/>
          <p:cNvSpPr txBox="1"/>
          <p:nvPr/>
        </p:nvSpPr>
        <p:spPr>
          <a:xfrm>
            <a:off x="822960" y="4517136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Financial Times, по сообщению Fast Company</a:t>
            </a:r>
            <a:endParaRPr lang="ru-RU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c:why-now/tiles/1/value"/>
          <p:cNvSpPr txBox="1"/>
          <p:nvPr/>
        </p:nvSpPr>
        <p:spPr>
          <a:xfrm>
            <a:off x="4612538" y="2048256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5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~95%</a:t>
            </a:r>
            <a:endParaRPr lang="ru-RU" sz="5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612538" y="3842004"/>
            <a:ext cx="137160" cy="27432"/>
          </a:xfrm>
          <a:prstGeom prst="rect">
            <a:avLst/>
          </a:prstGeom>
          <a:solidFill>
            <a:srgbClr val="5B6B7F"/>
          </a:solidFill>
          <a:ln/>
        </p:spPr>
      </p:sp>
      <p:sp>
        <p:nvSpPr>
          <p:cNvPr id="18" name="sc:why-now/tiles/1/delta"/>
          <p:cNvSpPr txBox="1"/>
          <p:nvPr/>
        </p:nvSpPr>
        <p:spPr>
          <a:xfrm>
            <a:off x="4841138" y="3709416"/>
            <a:ext cx="273801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400" b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2025</a:t>
            </a:r>
            <a:endParaRPr lang="ru-RU" sz="1400" b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612538" y="4425696"/>
            <a:ext cx="2966618" cy="0"/>
          </a:xfrm>
          <a:custGeom>
            <a:avLst/>
            <a:gdLst/>
            <a:ahLst/>
            <a:cxnLst/>
            <a:rect l="0" t="0" r="r" b="b"/>
            <a:pathLst>
              <a:path w="2966618" h="0" fill="none">
                <a:moveTo>
                  <a:pt x="0" y="0"/>
                </a:moveTo>
                <a:lnTo>
                  <a:pt x="2966618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20" name="sc:why-now/tiles/1/note"/>
          <p:cNvSpPr txBox="1"/>
          <p:nvPr/>
        </p:nvSpPr>
        <p:spPr>
          <a:xfrm>
            <a:off x="4612538" y="4517136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 NANDA, The GenAI Divide</a:t>
            </a:r>
            <a:endParaRPr lang="ru-RU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1" name="sc:why-now/tiles/2/value"/>
          <p:cNvSpPr txBox="1"/>
          <p:nvPr/>
        </p:nvSpPr>
        <p:spPr>
          <a:xfrm>
            <a:off x="8402117" y="2048256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5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</a:t>
            </a:r>
            <a:endParaRPr lang="ru-RU" sz="5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402117" y="4425696"/>
            <a:ext cx="2966618" cy="0"/>
          </a:xfrm>
          <a:custGeom>
            <a:avLst/>
            <a:gdLst/>
            <a:ahLst/>
            <a:cxnLst/>
            <a:rect l="0" t="0" r="r" b="b"/>
            <a:pathLst>
              <a:path w="2966618" h="0" fill="none">
                <a:moveTo>
                  <a:pt x="0" y="0"/>
                </a:moveTo>
                <a:lnTo>
                  <a:pt x="2966618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23" name="sc:why-now/tiles/2/note"/>
          <p:cNvSpPr txBox="1"/>
          <p:nvPr/>
        </p:nvSpPr>
        <p:spPr>
          <a:xfrm>
            <a:off x="8402117" y="4517136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работали непосредственно у государственных и корпоративных заказчиков</a:t>
            </a:r>
            <a:endParaRPr lang="ru-RU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c:why-now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</a:t>
            </a:r>
            <a:pPr algn="l" indent="0" marL="0">
              <a:lnSpc>
                <a:spcPct val="100000"/>
              </a:lnSpc>
              <a:buNone/>
            </a:pPr>
            <a:r>
              <a:rPr lang="ru-RU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www.fastcompany.com/91435680/postings-for-this-ai-job-are-up-800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Postings for this AI job are up 800% (2025)</a:t>
            </a:r>
            <a:pPr algn="l" indent="0" marL="0">
              <a:lnSpc>
                <a:spcPct val="100000"/>
              </a:lnSpc>
              <a:buNone/>
            </a:pPr>
            <a:r>
              <a:rPr lang="ru-RU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ru-RU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GenAI Divide: State of AI in Business 2025 (Aug 2025)</a:t>
            </a:r>
            <a:pPr algn="l" indent="0" marL="0">
              <a:lnSpc>
                <a:spcPct val="100000"/>
              </a:lnSpc>
              <a:buNone/>
            </a:pPr>
            <a:r>
              <a:rPr lang="ru-RU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ru-RU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https://www.paraform.com/blog/forward-deployed-ai-engineer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a Forward Deployed AI Engineer? (2026)</a:t>
            </a:r>
            <a:endParaRPr lang="ru-RU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ru-RU" kern="400000"/>
              <a:t>2</a:t>
            </a:fld>
            <a:endParaRPr b="0" lang="ru-RU" kern="400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definition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ru-RU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FDE выпускает рабочий софт прямо в процессах заказчика</a:t>
            </a:r>
            <a:endParaRPr lang="ru-RU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definition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ЗА РОЛЬ</a:t>
            </a:r>
            <a:endParaRPr lang="ru-RU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82496"/>
          <a:ext cx="7267799" cy="914400"/>
        </p:xfrm>
        <a:graphic>
          <a:graphicData uri="http://schemas.openxmlformats.org/drawingml/2006/table">
            <a:tbl>
              <a:tblPr/>
              <a:tblGrid>
                <a:gridCol w="1906308"/>
                <a:gridCol w="1668019"/>
                <a:gridCol w="1906308"/>
                <a:gridCol w="1787164"/>
              </a:tblGrid>
              <a:tr h="310896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ru-RU" sz="1200" b="1" dirty="0">
                          <a:solidFill>
                            <a:srgbClr val="5B6B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Роль</a:t>
                      </a:r>
                      <a:endParaRPr lang="ru-RU" sz="1200" b="1" dirty="0">
                        <a:solidFill>
                          <a:srgbClr val="5B6B7F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ru-RU" sz="1200" b="1" dirty="0">
                          <a:solidFill>
                            <a:srgbClr val="5B6B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Где работает</a:t>
                      </a:r>
                      <a:endParaRPr lang="ru-RU" sz="1200" b="1" dirty="0">
                        <a:solidFill>
                          <a:srgbClr val="5B6B7F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ru-RU" sz="1200" b="1" dirty="0">
                          <a:solidFill>
                            <a:srgbClr val="5B6B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Что поставляет</a:t>
                      </a:r>
                      <a:endParaRPr lang="ru-RU" sz="1200" b="1" dirty="0">
                        <a:solidFill>
                          <a:srgbClr val="5B6B7F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ru-RU" sz="1200" b="1" dirty="0">
                          <a:solidFill>
                            <a:srgbClr val="5B6B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Чем измеряется</a:t>
                      </a:r>
                      <a:endParaRPr lang="ru-RU" sz="1200" b="1" dirty="0">
                        <a:solidFill>
                          <a:srgbClr val="5B6B7F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4182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ru-RU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Forward Deployed Engineer</a:t>
                      </a:r>
                      <a:endParaRPr lang="ru-RU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ru-RU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 команде заказчика</a:t>
                      </a:r>
                      <a:endParaRPr lang="ru-RU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ru-RU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Рабочий софт в продакшне</a:t>
                      </a:r>
                      <a:endParaRPr lang="ru-RU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ru-RU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Использованием и эффектом для бизнеса</a:t>
                      </a:r>
                      <a:endParaRPr lang="ru-RU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9"/>
                    </a:solidFill>
                  </a:tcPr>
                </a:tc>
              </a:tr>
              <a:tr h="49936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ru-RU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Продуктовый разработчик</a:t>
                      </a:r>
                      <a:endParaRPr lang="ru-RU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ru-RU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 продуктовой команде</a:t>
                      </a:r>
                      <a:endParaRPr lang="ru-RU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ru-RU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Функции для многих клиентов</a:t>
                      </a:r>
                      <a:endParaRPr lang="ru-RU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ru-RU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Релизами и качеством</a:t>
                      </a:r>
                      <a:endParaRPr lang="ru-RU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36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ru-RU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Пресейл-инженер</a:t>
                      </a:r>
                      <a:endParaRPr lang="ru-RU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ru-RU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 цикле продаж</a:t>
                      </a:r>
                      <a:endParaRPr lang="ru-RU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ru-RU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Демо и пилоты</a:t>
                      </a:r>
                      <a:endParaRPr lang="ru-RU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ru-RU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Закрытыми сделками</a:t>
                      </a:r>
                      <a:endParaRPr lang="ru-RU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36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ru-RU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Консультант</a:t>
                      </a:r>
                      <a:endParaRPr lang="ru-RU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ru-RU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Рядом с клиентом</a:t>
                      </a:r>
                      <a:endParaRPr lang="ru-RU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ru-RU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Анализ и рекомендации</a:t>
                      </a:r>
                      <a:endParaRPr lang="ru-RU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ru-RU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Принятыми решениями</a:t>
                      </a:r>
                      <a:endParaRPr lang="ru-RU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182199" y="1682496"/>
            <a:ext cx="3460857" cy="43891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6" name="Shape 3"/>
          <p:cNvSpPr/>
          <p:nvPr/>
        </p:nvSpPr>
        <p:spPr>
          <a:xfrm>
            <a:off x="8182199" y="1682496"/>
            <a:ext cx="54864" cy="4389120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7" name="sc:definition/takeaway/headline"/>
          <p:cNvSpPr txBox="1"/>
          <p:nvPr/>
        </p:nvSpPr>
        <p:spPr>
          <a:xfrm>
            <a:off x="8456519" y="1956816"/>
            <a:ext cx="2957937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FDE отвечает за результат, а не за демо</a:t>
            </a:r>
            <a:endParaRPr lang="ru-RU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c:definition/takeaway/points"/>
          <p:cNvSpPr txBox="1"/>
          <p:nvPr/>
        </p:nvSpPr>
        <p:spPr>
          <a:xfrm>
            <a:off x="8456519" y="2642616"/>
            <a:ext cx="2957937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0000"/>
              </a:lnSpc>
              <a:buSzPct val="100000"/>
              <a:buChar char="•"/>
            </a:pPr>
            <a:r>
              <a:rPr lang="ru-RU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Пишет код для продакшна, а не слайды</a:t>
            </a:r>
            <a:endParaRPr lang="ru-RU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l" marL="177800" indent="-177800">
              <a:lnSpc>
                <a:spcPct val="100000"/>
              </a:lnSpc>
              <a:spcBef>
                <a:spcPts val="800"/>
              </a:spcBef>
              <a:buSzPct val="100000"/>
              <a:buChar char="•"/>
            </a:pPr>
            <a:r>
              <a:rPr lang="ru-RU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Остаётся, пока процесс не заработает без него</a:t>
            </a:r>
            <a:endParaRPr lang="ru-RU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l" marL="177800" indent="-177800">
              <a:lnSpc>
                <a:spcPct val="100000"/>
              </a:lnSpc>
              <a:spcBef>
                <a:spcPts val="800"/>
              </a:spcBef>
              <a:buSzPct val="100000"/>
              <a:buChar char="•"/>
            </a:pPr>
            <a:r>
              <a:rPr lang="ru-RU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Возвращает повторяющиеся потребности в продукт</a:t>
            </a:r>
            <a:endParaRPr lang="ru-RU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c:definition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</a:t>
            </a:r>
            <a:pPr algn="l" indent="0" marL="0">
              <a:lnSpc>
                <a:spcPct val="100000"/>
              </a:lnSpc>
              <a:buNone/>
            </a:pPr>
            <a:r>
              <a:rPr lang="ru-RU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www.paraform.com/blog/forward-deployed-ai-engineer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a Forward Deployed AI Engineer? (2026)</a:t>
            </a:r>
            <a:endParaRPr lang="ru-RU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ru-RU" kern="400000"/>
              <a:t>3</a:t>
            </a:fld>
            <a:endParaRPr b="0" lang="ru-RU" kern="400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cycle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ru-RU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FDE идёт от рабочего места пользователя до ядра продукта</a:t>
            </a:r>
            <a:endParaRPr lang="ru-RU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cycle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</a:t>
            </a:r>
            <a:endParaRPr lang="ru-RU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2350557" cy="713232"/>
          </a:xfrm>
          <a:custGeom>
            <a:avLst/>
            <a:gdLst/>
            <a:ahLst/>
            <a:cxnLst/>
            <a:rect l="l" t="t" r="r" b="b"/>
            <a:pathLst>
              <a:path w="2350557" h="713232">
                <a:moveTo>
                  <a:pt x="0" y="0"/>
                </a:moveTo>
                <a:lnTo>
                  <a:pt x="2131101" y="0"/>
                </a:lnTo>
                <a:lnTo>
                  <a:pt x="2350557" y="356616"/>
                </a:lnTo>
                <a:lnTo>
                  <a:pt x="2131101" y="713232"/>
                </a:lnTo>
                <a:lnTo>
                  <a:pt x="0" y="713232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5" name="sc:cycle/steps/0/title"/>
          <p:cNvSpPr txBox="1"/>
          <p:nvPr/>
        </p:nvSpPr>
        <p:spPr>
          <a:xfrm>
            <a:off x="713232" y="1682496"/>
            <a:ext cx="2054291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</a:t>
            </a:r>
            <a:endParaRPr lang="ru-RU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c:cycle/steps/0/body"/>
          <p:cNvSpPr txBox="1"/>
          <p:nvPr/>
        </p:nvSpPr>
        <p:spPr>
          <a:xfrm>
            <a:off x="594360" y="2651760"/>
            <a:ext cx="2039661" cy="3374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рядом с теми, кто делает работу, и описывает процесс и данные</a:t>
            </a:r>
            <a:endParaRPr lang="ru-RU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734605" y="1682496"/>
            <a:ext cx="2350557" cy="713232"/>
          </a:xfrm>
          <a:custGeom>
            <a:avLst/>
            <a:gdLst/>
            <a:ahLst/>
            <a:cxnLst/>
            <a:rect l="l" t="t" r="r" b="b"/>
            <a:pathLst>
              <a:path w="2350557" h="713232">
                <a:moveTo>
                  <a:pt x="0" y="0"/>
                </a:moveTo>
                <a:lnTo>
                  <a:pt x="2131101" y="0"/>
                </a:lnTo>
                <a:lnTo>
                  <a:pt x="2350557" y="356616"/>
                </a:lnTo>
                <a:lnTo>
                  <a:pt x="2131101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8" name="sc:cycle/steps/1/title"/>
          <p:cNvSpPr txBox="1"/>
          <p:nvPr/>
        </p:nvSpPr>
        <p:spPr>
          <a:xfrm>
            <a:off x="3063789" y="1682496"/>
            <a:ext cx="188969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задачи</a:t>
            </a:r>
            <a:endParaRPr lang="ru-RU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c:cycle/steps/1/body"/>
          <p:cNvSpPr txBox="1"/>
          <p:nvPr/>
        </p:nvSpPr>
        <p:spPr>
          <a:xfrm>
            <a:off x="2780325" y="2651760"/>
            <a:ext cx="2039661" cy="3374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 шаг, где ИИ сильнее всего меняет затраты, время или качество</a:t>
            </a:r>
            <a:endParaRPr lang="ru-RU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920569" y="1682496"/>
            <a:ext cx="2350557" cy="713232"/>
          </a:xfrm>
          <a:custGeom>
            <a:avLst/>
            <a:gdLst/>
            <a:ahLst/>
            <a:cxnLst/>
            <a:rect l="l" t="t" r="r" b="b"/>
            <a:pathLst>
              <a:path w="2350557" h="713232">
                <a:moveTo>
                  <a:pt x="0" y="0"/>
                </a:moveTo>
                <a:lnTo>
                  <a:pt x="2131101" y="0"/>
                </a:lnTo>
                <a:lnTo>
                  <a:pt x="2350557" y="356616"/>
                </a:lnTo>
                <a:lnTo>
                  <a:pt x="2131101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11" name="sc:cycle/steps/2/title"/>
          <p:cNvSpPr txBox="1"/>
          <p:nvPr/>
        </p:nvSpPr>
        <p:spPr>
          <a:xfrm>
            <a:off x="5249753" y="1682496"/>
            <a:ext cx="188969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</a:t>
            </a:r>
            <a:endParaRPr lang="ru-RU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c:cycle/steps/2/body"/>
          <p:cNvSpPr txBox="1"/>
          <p:nvPr/>
        </p:nvSpPr>
        <p:spPr>
          <a:xfrm>
            <a:off x="4966289" y="2651760"/>
            <a:ext cx="2039661" cy="3374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Подключает данные, промпты, оценки качества и ограничения на платформе</a:t>
            </a:r>
            <a:endParaRPr lang="ru-RU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106534" y="1682496"/>
            <a:ext cx="2350557" cy="713232"/>
          </a:xfrm>
          <a:custGeom>
            <a:avLst/>
            <a:gdLst/>
            <a:ahLst/>
            <a:cxnLst/>
            <a:rect l="l" t="t" r="r" b="b"/>
            <a:pathLst>
              <a:path w="2350557" h="713232">
                <a:moveTo>
                  <a:pt x="0" y="0"/>
                </a:moveTo>
                <a:lnTo>
                  <a:pt x="2131101" y="0"/>
                </a:lnTo>
                <a:lnTo>
                  <a:pt x="2350557" y="356616"/>
                </a:lnTo>
                <a:lnTo>
                  <a:pt x="2131101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1F5FBF"/>
          </a:solidFill>
          <a:ln/>
        </p:spPr>
      </p:sp>
      <p:sp>
        <p:nvSpPr>
          <p:cNvPr id="14" name="sc:cycle/steps/3/title"/>
          <p:cNvSpPr txBox="1"/>
          <p:nvPr/>
        </p:nvSpPr>
        <p:spPr>
          <a:xfrm>
            <a:off x="7435718" y="1682496"/>
            <a:ext cx="188969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5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и замер</a:t>
            </a:r>
            <a:endParaRPr lang="ru-RU" sz="15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cycle/steps/3/body"/>
          <p:cNvSpPr txBox="1"/>
          <p:nvPr/>
        </p:nvSpPr>
        <p:spPr>
          <a:xfrm>
            <a:off x="7152254" y="2651760"/>
            <a:ext cx="2039661" cy="3374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Запускает в продакшн и отслеживает использование и бизнес-метрику</a:t>
            </a:r>
            <a:endParaRPr lang="ru-RU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292499" y="1682496"/>
            <a:ext cx="2350557" cy="713232"/>
          </a:xfrm>
          <a:custGeom>
            <a:avLst/>
            <a:gdLst/>
            <a:ahLst/>
            <a:cxnLst/>
            <a:rect l="l" t="t" r="r" b="b"/>
            <a:pathLst>
              <a:path w="2350557" h="713232">
                <a:moveTo>
                  <a:pt x="0" y="0"/>
                </a:moveTo>
                <a:lnTo>
                  <a:pt x="2131101" y="0"/>
                </a:lnTo>
                <a:lnTo>
                  <a:pt x="2350557" y="356616"/>
                </a:lnTo>
                <a:lnTo>
                  <a:pt x="2131101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17" name="sc:cycle/steps/4/title"/>
          <p:cNvSpPr txBox="1"/>
          <p:nvPr/>
        </p:nvSpPr>
        <p:spPr>
          <a:xfrm>
            <a:off x="9621683" y="1682496"/>
            <a:ext cx="188969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 продукт</a:t>
            </a:r>
            <a:endParaRPr lang="ru-RU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cycle/steps/4/body"/>
          <p:cNvSpPr txBox="1"/>
          <p:nvPr/>
        </p:nvSpPr>
        <p:spPr>
          <a:xfrm>
            <a:off x="9338219" y="2651760"/>
            <a:ext cx="2039661" cy="3374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Превращает повторяющиеся доработки в функции продукта</a:t>
            </a:r>
            <a:endParaRPr lang="ru-RU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cycle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</a:t>
            </a:r>
            <a:pPr algn="l" indent="0" marL="0">
              <a:lnSpc>
                <a:spcPct val="100000"/>
              </a:lnSpc>
              <a:buNone/>
            </a:pPr>
            <a:r>
              <a:rPr lang="ru-RU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www.paraform.com/blog/forward-deployed-ai-engineer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a Forward Deployed AI Engineer? (2026)</a:t>
            </a:r>
            <a:endParaRPr lang="ru-RU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ru-RU" kern="400000"/>
              <a:t>4</a:t>
            </a:fld>
            <a:endParaRPr b="0" lang="ru-RU" kern="400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profile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6349999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ru-RU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сочетает продакшн-разработку, прикладной ИИ и понимание заказчика</a:t>
            </a:r>
            <a:endParaRPr lang="ru-RU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profile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НАНИМАТЬ</a:t>
            </a:r>
            <a:endParaRPr lang="ru-RU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3362858" cy="0"/>
          </a:xfrm>
          <a:custGeom>
            <a:avLst/>
            <a:gdLst/>
            <a:ahLst/>
            <a:cxnLst/>
            <a:rect l="0" t="0" r="r" b="b"/>
            <a:pathLst>
              <a:path w="3362858" h="0" fill="none">
                <a:moveTo>
                  <a:pt x="0" y="0"/>
                </a:moveTo>
                <a:lnTo>
                  <a:pt x="3362858" y="0"/>
                </a:lnTo>
              </a:path>
            </a:pathLst>
          </a:custGeom>
          <a:noFill/>
          <a:ln w="31750">
            <a:solidFill>
              <a:srgbClr val="1F5FBF"/>
            </a:solidFill>
            <a:prstDash val="solid"/>
          </a:ln>
        </p:spPr>
      </p:sp>
      <p:sp>
        <p:nvSpPr>
          <p:cNvPr id="5" name="sc:profile/points/0/heading"/>
          <p:cNvSpPr txBox="1"/>
          <p:nvPr/>
        </p:nvSpPr>
        <p:spPr>
          <a:xfrm>
            <a:off x="548640" y="1956816"/>
            <a:ext cx="33628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Продакшн-разработка</a:t>
            </a:r>
            <a:endParaRPr lang="ru-RU" sz="1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414418" y="1682496"/>
            <a:ext cx="3362858" cy="0"/>
          </a:xfrm>
          <a:custGeom>
            <a:avLst/>
            <a:gdLst/>
            <a:ahLst/>
            <a:cxnLst/>
            <a:rect l="0" t="0" r="r" b="b"/>
            <a:pathLst>
              <a:path w="3362858" h="0" fill="none">
                <a:moveTo>
                  <a:pt x="0" y="0"/>
                </a:moveTo>
                <a:lnTo>
                  <a:pt x="3362858" y="0"/>
                </a:lnTo>
              </a:path>
            </a:pathLst>
          </a:custGeom>
          <a:noFill/>
          <a:ln w="31750">
            <a:solidFill>
              <a:srgbClr val="1F5FBF"/>
            </a:solidFill>
            <a:prstDash val="solid"/>
          </a:ln>
        </p:spPr>
      </p:sp>
      <p:sp>
        <p:nvSpPr>
          <p:cNvPr id="7" name="sc:profile/points/1/heading"/>
          <p:cNvSpPr txBox="1"/>
          <p:nvPr/>
        </p:nvSpPr>
        <p:spPr>
          <a:xfrm>
            <a:off x="4414418" y="1956816"/>
            <a:ext cx="33628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Прикладной ИИ</a:t>
            </a:r>
            <a:endParaRPr lang="ru-RU" sz="1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8280197" y="1682496"/>
            <a:ext cx="3362858" cy="0"/>
          </a:xfrm>
          <a:custGeom>
            <a:avLst/>
            <a:gdLst/>
            <a:ahLst/>
            <a:cxnLst/>
            <a:rect l="0" t="0" r="r" b="b"/>
            <a:pathLst>
              <a:path w="3362858" h="0" fill="none">
                <a:moveTo>
                  <a:pt x="0" y="0"/>
                </a:moveTo>
                <a:lnTo>
                  <a:pt x="3362858" y="0"/>
                </a:lnTo>
              </a:path>
            </a:pathLst>
          </a:custGeom>
          <a:noFill/>
          <a:ln w="31750">
            <a:solidFill>
              <a:srgbClr val="1F5FBF"/>
            </a:solidFill>
            <a:prstDash val="solid"/>
          </a:ln>
        </p:spPr>
      </p:sp>
      <p:sp>
        <p:nvSpPr>
          <p:cNvPr id="9" name="sc:profile/points/2/heading"/>
          <p:cNvSpPr txBox="1"/>
          <p:nvPr/>
        </p:nvSpPr>
        <p:spPr>
          <a:xfrm>
            <a:off x="8280197" y="1956816"/>
            <a:ext cx="33628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заказчика</a:t>
            </a:r>
            <a:endParaRPr lang="ru-RU" sz="1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profile/points/0/body"/>
          <p:cNvSpPr txBox="1"/>
          <p:nvPr/>
        </p:nvSpPr>
        <p:spPr>
          <a:xfrm>
            <a:off x="548640" y="2395728"/>
            <a:ext cx="3362858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5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Full-stack и работа с данными; интеграция с унаследованными системами и ответственность за надёжность после запуска</a:t>
            </a:r>
            <a:endParaRPr lang="ru-RU" sz="15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profile/points/1/body"/>
          <p:cNvSpPr txBox="1"/>
          <p:nvPr/>
        </p:nvSpPr>
        <p:spPr>
          <a:xfrm>
            <a:off x="4414418" y="2395728"/>
            <a:ext cx="3362858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5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моделей, поиск по данным, оценка качества и ограничения — и понимание, когда модель не нужна</a:t>
            </a:r>
            <a:endParaRPr lang="ru-RU" sz="15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c:profile/points/2/body"/>
          <p:cNvSpPr txBox="1"/>
          <p:nvPr/>
        </p:nvSpPr>
        <p:spPr>
          <a:xfrm>
            <a:off x="8280197" y="2395728"/>
            <a:ext cx="3362858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5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Формулирует задачу с экспертами предметной области, объясняет компромиссы и отказывается от малоценных запросов</a:t>
            </a:r>
            <a:endParaRPr lang="ru-RU" sz="15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c:profile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</a:t>
            </a:r>
            <a:pPr algn="l" indent="0" marL="0">
              <a:lnSpc>
                <a:spcPct val="100000"/>
              </a:lnSpc>
              <a:buNone/>
            </a:pPr>
            <a:r>
              <a:rPr lang="ru-RU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www.paraform.com/blog/forward-deployed-ai-engineer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a Forward Deployed AI Engineer? (2026)</a:t>
            </a:r>
            <a:endParaRPr lang="ru-RU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ru-RU" kern="400000"/>
              <a:t>5</a:t>
            </a:fld>
            <a:endParaRPr b="0" lang="ru-RU" kern="400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ask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ru-RU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одного FDE на самом ценном ИИ-сценарии</a:t>
            </a:r>
            <a:endParaRPr lang="ru-RU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ask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</a:t>
            </a:r>
            <a:endParaRPr lang="ru-RU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4042142" cy="4389120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48256"/>
            <a:ext cx="33106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0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ТРЕБУЕТСЯ РЕШЕНИЕ</a:t>
            </a:r>
            <a:endParaRPr lang="ru-RU" sz="10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14400" y="2432304"/>
            <a:ext cx="457200" cy="0"/>
          </a:xfrm>
          <a:custGeom>
            <a:avLst/>
            <a:gdLst/>
            <a:ahLst/>
            <a:cxnLst/>
            <a:rect l="0" t="0" r="r" b="b"/>
            <a:pathLst>
              <a:path w="457200" h="0" fill="none">
                <a:moveTo>
                  <a:pt x="0" y="0"/>
                </a:moveTo>
                <a:lnTo>
                  <a:pt x="457200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7" name="sc:ask/decision"/>
          <p:cNvSpPr txBox="1"/>
          <p:nvPr/>
        </p:nvSpPr>
        <p:spPr>
          <a:xfrm>
            <a:off x="914400" y="2688336"/>
            <a:ext cx="3310622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333"/>
              </a:lnSpc>
              <a:buNone/>
            </a:pPr>
            <a:r>
              <a:rPr lang="ru-RU" sz="22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Запустить пилот с одним FDE-инженером на один квартал на одном процессе в продакшне</a:t>
            </a:r>
            <a:endParaRPr lang="ru-RU" sz="22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047982" y="1682496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12700">
            <a:solidFill>
              <a:srgbClr val="0B1F3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047982" y="1682496"/>
            <a:ext cx="5029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ask/steps/0/action"/>
          <p:cNvSpPr txBox="1"/>
          <p:nvPr/>
        </p:nvSpPr>
        <p:spPr>
          <a:xfrm>
            <a:off x="5642342" y="1886712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один процесс с измеримой бизнес-метрикой</a:t>
            </a:r>
            <a:endParaRPr lang="ru-RU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ask/steps/0/owner"/>
          <p:cNvSpPr txBox="1"/>
          <p:nvPr/>
        </p:nvSpPr>
        <p:spPr>
          <a:xfrm>
            <a:off x="5642342" y="2136648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Руководитель по ИИ · Месяц 1</a:t>
            </a:r>
            <a:endParaRPr lang="ru-RU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047982" y="2560320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47982" y="2560320"/>
            <a:ext cx="5029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ask/steps/1/action"/>
          <p:cNvSpPr txBox="1"/>
          <p:nvPr/>
        </p:nvSpPr>
        <p:spPr>
          <a:xfrm>
            <a:off x="5642342" y="2764536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Назначить или нанять инженера с опытом продакшна и ИИ</a:t>
            </a:r>
            <a:endParaRPr lang="ru-RU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ask/steps/1/owner"/>
          <p:cNvSpPr txBox="1"/>
          <p:nvPr/>
        </p:nvSpPr>
        <p:spPr>
          <a:xfrm>
            <a:off x="5642342" y="3014472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 · Месяц 1</a:t>
            </a:r>
            <a:endParaRPr lang="ru-RU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047982" y="3438144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047982" y="3438144"/>
            <a:ext cx="5029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ask/steps/2/action"/>
          <p:cNvSpPr txBox="1"/>
          <p:nvPr/>
        </p:nvSpPr>
        <p:spPr>
          <a:xfrm>
            <a:off x="5642342" y="3642360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Встроить инженера в команду — владельца процесса</a:t>
            </a:r>
            <a:endParaRPr lang="ru-RU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ask/steps/2/owner"/>
          <p:cNvSpPr txBox="1"/>
          <p:nvPr/>
        </p:nvSpPr>
        <p:spPr>
          <a:xfrm>
            <a:off x="5642342" y="3892296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Владелец процесса · Месяцы 1–2</a:t>
            </a:r>
            <a:endParaRPr lang="ru-RU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047982" y="4315968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047982" y="4315968"/>
            <a:ext cx="5029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c:ask/steps/3/action"/>
          <p:cNvSpPr txBox="1"/>
          <p:nvPr/>
        </p:nvSpPr>
        <p:spPr>
          <a:xfrm>
            <a:off x="5642342" y="4520184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Запустить в продакшн и еженедельно проверять метрику</a:t>
            </a:r>
            <a:endParaRPr lang="ru-RU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3" name="sc:ask/steps/3/owner"/>
          <p:cNvSpPr txBox="1"/>
          <p:nvPr/>
        </p:nvSpPr>
        <p:spPr>
          <a:xfrm>
            <a:off x="5642342" y="4770120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FDE · Месяцы 2–3</a:t>
            </a:r>
            <a:endParaRPr lang="ru-RU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5047982" y="5193792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047982" y="5193792"/>
            <a:ext cx="5029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6" name="sc:ask/steps/4/action"/>
          <p:cNvSpPr txBox="1"/>
          <p:nvPr/>
        </p:nvSpPr>
        <p:spPr>
          <a:xfrm>
            <a:off x="5642342" y="5398008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Решить: масштабировать, встроить в продукт или остановить</a:t>
            </a:r>
            <a:endParaRPr lang="ru-RU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7" name="sc:ask/steps/4/owner"/>
          <p:cNvSpPr txBox="1"/>
          <p:nvPr/>
        </p:nvSpPr>
        <p:spPr>
          <a:xfrm>
            <a:off x="5642342" y="5647944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ru-RU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· Конец квартала</a:t>
            </a:r>
            <a:endParaRPr lang="ru-RU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5047982" y="6071616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ru-RU" kern="400000"/>
              <a:t>6</a:t>
            </a:fld>
            <a:endParaRPr b="0" lang="ru-RU" kern="400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FDE-инженеры превращают ИИ-пилоты в работающие продукты</dc:title>
  <dc:subject>Generated by SlideCraft 0.7.6</dc:subject>
  <dc:creator>Пример SlideCraft</dc:creator>
  <cp:lastModifiedBy>Пример SlideCraft</cp:lastModifiedBy>
  <cp:revision>1</cp:revision>
  <dcterms:created xsi:type="dcterms:W3CDTF">2026-01-01T00:00:00Z</dcterms:created>
  <dcterms:modified xsi:type="dcterms:W3CDTF">2026-01-01T00:00:00Z</dcterms:modified>
</cp:coreProperties>
</file>