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message for the whole deck — the gap in enterprise AI is deployment, and this role closes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growth figures differ by dataset; all of them show a several-fold rise. The point is the cause — pilots that never reach production.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Postings for this AI job are up 800% — Fast Company, citing Financial Times data — 2025 — https://www.fastcompany.com/91435680/postings-for-this-ai-job-are-up-800</a:t>
            </a:r>
            <a:endParaRPr lang="en-US" dirty="0"/>
          </a:p>
          <a:p>
            <a:r>
              <a:rPr lang="en-US" dirty="0"/>
              <a:t>- The GenAI Divide: State of AI in Business 2025 — MIT NANDA — Aug 2025</a:t>
            </a:r>
            <a:endParaRPr lang="en-US" dirty="0"/>
          </a:p>
          <a:p>
            <a:r>
              <a:rPr lang="en-US" dirty="0"/>
              <a:t>- What is a Forward Deployed AI Engineer? — Paraform — 2026 — https://www.paraform.com/blog/forward-deployed-ai-engineer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Typical question — is this a rebranded solutions engineer? No — the FDE is accountable for production use, not for closing the deal.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What is a Forward Deployed AI Engineer? — Paraform — 2026 — https://www.paraform.com/blog/forward-deployed-ai-engineer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four is where most pilots stop; the FDE is measured on it.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What is a Forward Deployed AI Engineer? — Paraform — 2026 — https://www.paraform.com/blog/forward-deployed-ai-engineer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Hire for production engineering first; applied AI can be learned faster than customer judgement.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What is a Forward Deployed AI Engineer? — Paraform — 2026 — https://www.paraform.com/blog/forward-deployed-ai-engineer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one decision — a one-quarter pilot with a named workflow and metric.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Forward Deployed Engineer · Briefing 2026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Forward Deployed Engineer · Briefing 2026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va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fastcompany.com/91435680/postings-for-this-ai-job-are-up-800" TargetMode="External"/><Relationship Id="rId2" Type="http://schemas.openxmlformats.org/officeDocument/2006/relationships/hyperlink" Target="https://www.paraform.com/blog/forward-deployed-ai-engineer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araform.com/blog/forward-deployed-ai-engineer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araform.com/blog/forward-deployed-ai-engineer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araform.com/blog/forward-deployed-ai-engineer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Craft Title sc:cover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011680"/>
            <a:ext cx="5740399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Forward Deployed Engineers turn AI pilots into working products</a:t>
            </a:r>
            <a:endParaRPr lang="en-US" sz="4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hape 0"/>
          <p:cNvSpPr/>
          <p:nvPr/>
        </p:nvSpPr>
        <p:spPr>
          <a:xfrm>
            <a:off x="8531352" y="0"/>
            <a:ext cx="3660343" cy="685800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3" name="Shape 1"/>
          <p:cNvSpPr/>
          <p:nvPr/>
        </p:nvSpPr>
        <p:spPr>
          <a:xfrm>
            <a:off x="9934317" y="960048"/>
            <a:ext cx="207342" cy="743545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34317" y="960048"/>
            <a:ext cx="801434" cy="39566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flipH="1">
            <a:off x="10141659" y="1355716"/>
            <a:ext cx="594092" cy="34787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V="1">
            <a:off x="9158795" y="1703593"/>
            <a:ext cx="982864" cy="351935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158795" y="2055528"/>
            <a:ext cx="742075" cy="93517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H="1" flipV="1">
            <a:off x="10735751" y="1355716"/>
            <a:ext cx="753338" cy="809366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H="1" flipV="1">
            <a:off x="10141659" y="1703593"/>
            <a:ext cx="1347430" cy="461489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900870" y="2990705"/>
            <a:ext cx="697356" cy="286233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900870" y="2990705"/>
            <a:ext cx="377790" cy="998354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H="1">
            <a:off x="10278660" y="3276938"/>
            <a:ext cx="319566" cy="712121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191718" y="4256295"/>
            <a:ext cx="616618" cy="471264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9191718" y="3989059"/>
            <a:ext cx="1086942" cy="267236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78660" y="3989059"/>
            <a:ext cx="552474" cy="43942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H="1" flipV="1">
            <a:off x="10598226" y="3276938"/>
            <a:ext cx="232908" cy="756063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H="1">
            <a:off x="10831134" y="4005793"/>
            <a:ext cx="835401" cy="27208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H="1">
            <a:off x="11412124" y="4005793"/>
            <a:ext cx="254411" cy="85034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808336" y="4727559"/>
            <a:ext cx="116905" cy="688436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808336" y="4727559"/>
            <a:ext cx="738292" cy="194270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 flipH="1">
            <a:off x="9925241" y="4921829"/>
            <a:ext cx="621388" cy="494166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412124" y="4856140"/>
            <a:ext cx="157444" cy="607776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 flipH="1">
            <a:off x="10546628" y="4856140"/>
            <a:ext cx="865495" cy="65689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flipV="1">
            <a:off x="9031361" y="5415995"/>
            <a:ext cx="893880" cy="274720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flipV="1">
            <a:off x="9031361" y="4727559"/>
            <a:ext cx="776975" cy="963157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 flipH="1" flipV="1">
            <a:off x="9925241" y="5415995"/>
            <a:ext cx="727781" cy="585661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flipV="1">
            <a:off x="10653022" y="5463916"/>
            <a:ext cx="916545" cy="537740"/>
          </a:xfrm>
          <a:prstGeom prst="line">
            <a:avLst/>
          </a:prstGeom>
          <a:noFill/>
          <a:ln w="15875">
            <a:solidFill>
              <a:srgbClr val="84A7D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858331" y="884063"/>
            <a:ext cx="151971" cy="151971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29" name="Shape 27"/>
          <p:cNvSpPr/>
          <p:nvPr/>
        </p:nvSpPr>
        <p:spPr>
          <a:xfrm>
            <a:off x="10652609" y="1272574"/>
            <a:ext cx="166284" cy="166284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0" name="Shape 28"/>
          <p:cNvSpPr/>
          <p:nvPr/>
        </p:nvSpPr>
        <p:spPr>
          <a:xfrm>
            <a:off x="9073384" y="1970117"/>
            <a:ext cx="170822" cy="170822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1" name="Shape 29"/>
          <p:cNvSpPr/>
          <p:nvPr/>
        </p:nvSpPr>
        <p:spPr>
          <a:xfrm>
            <a:off x="10093815" y="1655749"/>
            <a:ext cx="95688" cy="95688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2" name="Shape 30"/>
          <p:cNvSpPr/>
          <p:nvPr/>
        </p:nvSpPr>
        <p:spPr>
          <a:xfrm>
            <a:off x="11399279" y="2075272"/>
            <a:ext cx="179619" cy="179619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3" name="Shape 31"/>
          <p:cNvSpPr/>
          <p:nvPr/>
        </p:nvSpPr>
        <p:spPr>
          <a:xfrm>
            <a:off x="9836311" y="2926146"/>
            <a:ext cx="129117" cy="129117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4" name="Shape 32"/>
          <p:cNvSpPr/>
          <p:nvPr/>
        </p:nvSpPr>
        <p:spPr>
          <a:xfrm>
            <a:off x="10287330" y="2966042"/>
            <a:ext cx="621792" cy="621792"/>
          </a:xfrm>
          <a:prstGeom prst="ellipse">
            <a:avLst/>
          </a:prstGeom>
          <a:ln w="15875">
            <a:solidFill>
              <a:srgbClr val="BCCFE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442778" y="3121490"/>
            <a:ext cx="310896" cy="31089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6" name="Shape 34"/>
          <p:cNvSpPr/>
          <p:nvPr/>
        </p:nvSpPr>
        <p:spPr>
          <a:xfrm>
            <a:off x="9107408" y="4171985"/>
            <a:ext cx="168619" cy="168619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7" name="Shape 35"/>
          <p:cNvSpPr/>
          <p:nvPr/>
        </p:nvSpPr>
        <p:spPr>
          <a:xfrm>
            <a:off x="10219001" y="3929400"/>
            <a:ext cx="119318" cy="119318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8" name="Shape 36"/>
          <p:cNvSpPr/>
          <p:nvPr/>
        </p:nvSpPr>
        <p:spPr>
          <a:xfrm>
            <a:off x="10721202" y="3923069"/>
            <a:ext cx="219863" cy="219863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39" name="Shape 37"/>
          <p:cNvSpPr/>
          <p:nvPr/>
        </p:nvSpPr>
        <p:spPr>
          <a:xfrm>
            <a:off x="11577213" y="3916471"/>
            <a:ext cx="178644" cy="178644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0" name="Shape 38"/>
          <p:cNvSpPr/>
          <p:nvPr/>
        </p:nvSpPr>
        <p:spPr>
          <a:xfrm>
            <a:off x="9707900" y="4627123"/>
            <a:ext cx="200873" cy="200873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1" name="Shape 39"/>
          <p:cNvSpPr/>
          <p:nvPr/>
        </p:nvSpPr>
        <p:spPr>
          <a:xfrm>
            <a:off x="10473847" y="4849047"/>
            <a:ext cx="145564" cy="145564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2" name="Shape 40"/>
          <p:cNvSpPr/>
          <p:nvPr/>
        </p:nvSpPr>
        <p:spPr>
          <a:xfrm>
            <a:off x="11101228" y="4545244"/>
            <a:ext cx="621792" cy="621792"/>
          </a:xfrm>
          <a:prstGeom prst="ellipse">
            <a:avLst/>
          </a:prstGeom>
          <a:ln w="15875">
            <a:solidFill>
              <a:srgbClr val="BCCFEC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1256676" y="4700692"/>
            <a:ext cx="310896" cy="31089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44" name="Shape 42"/>
          <p:cNvSpPr/>
          <p:nvPr/>
        </p:nvSpPr>
        <p:spPr>
          <a:xfrm>
            <a:off x="8946288" y="5605643"/>
            <a:ext cx="170145" cy="170145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5" name="Shape 43"/>
          <p:cNvSpPr/>
          <p:nvPr/>
        </p:nvSpPr>
        <p:spPr>
          <a:xfrm>
            <a:off x="9842240" y="5332995"/>
            <a:ext cx="166001" cy="166001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6" name="Shape 44"/>
          <p:cNvSpPr/>
          <p:nvPr/>
        </p:nvSpPr>
        <p:spPr>
          <a:xfrm>
            <a:off x="10606379" y="5955014"/>
            <a:ext cx="93285" cy="93285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7" name="Shape 45"/>
          <p:cNvSpPr/>
          <p:nvPr/>
        </p:nvSpPr>
        <p:spPr>
          <a:xfrm>
            <a:off x="11476282" y="5370631"/>
            <a:ext cx="186570" cy="186570"/>
          </a:xfrm>
          <a:prstGeom prst="ellipse">
            <a:avLst/>
          </a:prstGeom>
          <a:solidFill>
            <a:srgbClr val="A5BFE5"/>
          </a:solidFill>
          <a:ln/>
        </p:spPr>
      </p:sp>
      <p:sp>
        <p:nvSpPr>
          <p:cNvPr id="48" name="sc:cover/kicker"/>
          <p:cNvSpPr txBox="1"/>
          <p:nvPr/>
        </p:nvSpPr>
        <p:spPr>
          <a:xfrm>
            <a:off x="822960" y="1600200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BRIEFING · 2026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0" name="sc:cover/subtitle"/>
          <p:cNvSpPr txBox="1"/>
          <p:nvPr/>
        </p:nvSpPr>
        <p:spPr>
          <a:xfrm>
            <a:off x="822960" y="3931920"/>
            <a:ext cx="73426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role is, why AI companies are hiring for it, and how to start with one</a:t>
            </a:r>
            <a:endParaRPr lang="en-US" sz="16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822960" y="5715000"/>
            <a:ext cx="822960" cy="0"/>
          </a:xfrm>
          <a:custGeom>
            <a:avLst/>
            <a:gdLst/>
            <a:ahLst/>
            <a:cxnLst/>
            <a:rect l="0" t="0" r="r" b="b"/>
            <a:pathLst>
              <a:path w="822960" h="0" fill="none">
                <a:moveTo>
                  <a:pt x="0" y="0"/>
                </a:moveTo>
                <a:lnTo>
                  <a:pt x="822960" y="0"/>
                </a:lnTo>
              </a:path>
            </a:pathLst>
          </a:custGeom>
          <a:noFill/>
          <a:ln w="25400">
            <a:solidFill>
              <a:srgbClr val="1F5FBF"/>
            </a:solidFill>
            <a:prstDash val="solid"/>
          </a:ln>
        </p:spPr>
      </p:sp>
      <p:sp>
        <p:nvSpPr>
          <p:cNvPr id="52" name="sc:cover/presenter"/>
          <p:cNvSpPr txBox="1"/>
          <p:nvPr/>
        </p:nvSpPr>
        <p:spPr>
          <a:xfrm>
            <a:off x="822960" y="5833872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2026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why-now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companies hire FDEs because most AI pilots stall before production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why-now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NOW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773936"/>
            <a:ext cx="3515258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773936"/>
            <a:ext cx="3515258" cy="64008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6" name="Shape 4"/>
          <p:cNvSpPr/>
          <p:nvPr/>
        </p:nvSpPr>
        <p:spPr>
          <a:xfrm>
            <a:off x="4338218" y="1773936"/>
            <a:ext cx="3515258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7" name="Shape 5"/>
          <p:cNvSpPr/>
          <p:nvPr/>
        </p:nvSpPr>
        <p:spPr>
          <a:xfrm>
            <a:off x="8127797" y="1773936"/>
            <a:ext cx="3515258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8" name="sc:why-now/tiles/0/label"/>
          <p:cNvSpPr txBox="1"/>
          <p:nvPr/>
        </p:nvSpPr>
        <p:spPr>
          <a:xfrm>
            <a:off x="822960" y="3145536"/>
            <a:ext cx="29666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in FDE job postings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why-now/tiles/1/label"/>
          <p:cNvSpPr txBox="1"/>
          <p:nvPr/>
        </p:nvSpPr>
        <p:spPr>
          <a:xfrm>
            <a:off x="4612538" y="3145536"/>
            <a:ext cx="29666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Generative AI pilots with no measurable P&amp;L impact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why-now/tiles/2/label"/>
          <p:cNvSpPr txBox="1"/>
          <p:nvPr/>
        </p:nvSpPr>
        <p:spPr>
          <a:xfrm>
            <a:off x="8402117" y="3145536"/>
            <a:ext cx="29666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Decade the role was created at Palantir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why-now/tiles/0/value"/>
          <p:cNvSpPr txBox="1"/>
          <p:nvPr/>
        </p:nvSpPr>
        <p:spPr>
          <a:xfrm>
            <a:off x="822960" y="2048256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800%+</a:t>
            </a:r>
            <a:endParaRPr lang="en-US" sz="5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22960" y="378714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137160"/>
                </a:moveTo>
                <a:lnTo>
                  <a:pt x="137160" y="137160"/>
                </a:lnTo>
                <a:lnTo>
                  <a:pt x="68580" y="0"/>
                </a:lnTo>
                <a:close/>
              </a:path>
            </a:pathLst>
          </a:custGeom>
          <a:solidFill>
            <a:srgbClr val="2E7D5B"/>
          </a:solidFill>
          <a:ln/>
        </p:spPr>
      </p:sp>
      <p:sp>
        <p:nvSpPr>
          <p:cNvPr id="13" name="sc:why-now/tiles/0/delta"/>
          <p:cNvSpPr txBox="1"/>
          <p:nvPr/>
        </p:nvSpPr>
        <p:spPr>
          <a:xfrm>
            <a:off x="1051560" y="3709416"/>
            <a:ext cx="27380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2E7D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Jan–Sep 2025</a:t>
            </a:r>
            <a:endParaRPr lang="en-US" sz="1400" b="1" dirty="0" kern="400000">
              <a:solidFill>
                <a:srgbClr val="2E7D5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22960" y="4425696"/>
            <a:ext cx="2966618" cy="0"/>
          </a:xfrm>
          <a:custGeom>
            <a:avLst/>
            <a:gdLst/>
            <a:ahLst/>
            <a:cxnLst/>
            <a:rect l="0" t="0" r="r" b="b"/>
            <a:pathLst>
              <a:path w="2966618" h="0" fill="none">
                <a:moveTo>
                  <a:pt x="0" y="0"/>
                </a:moveTo>
                <a:lnTo>
                  <a:pt x="2966618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15" name="sc:why-now/tiles/0/note"/>
          <p:cNvSpPr txBox="1"/>
          <p:nvPr/>
        </p:nvSpPr>
        <p:spPr>
          <a:xfrm>
            <a:off x="822960" y="4517136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Times data reported by Fast Company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why-now/tiles/1/value"/>
          <p:cNvSpPr txBox="1"/>
          <p:nvPr/>
        </p:nvSpPr>
        <p:spPr>
          <a:xfrm>
            <a:off x="4612538" y="2048256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~95%</a:t>
            </a:r>
            <a:endParaRPr lang="en-US" sz="5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612538" y="3842004"/>
            <a:ext cx="137160" cy="27432"/>
          </a:xfrm>
          <a:prstGeom prst="rect">
            <a:avLst/>
          </a:prstGeom>
          <a:solidFill>
            <a:srgbClr val="5B6B7F"/>
          </a:solidFill>
          <a:ln/>
        </p:spPr>
      </p:sp>
      <p:sp>
        <p:nvSpPr>
          <p:cNvPr id="18" name="sc:why-now/tiles/1/delta"/>
          <p:cNvSpPr txBox="1"/>
          <p:nvPr/>
        </p:nvSpPr>
        <p:spPr>
          <a:xfrm>
            <a:off x="4841138" y="3709416"/>
            <a:ext cx="27380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study</a:t>
            </a:r>
            <a:endParaRPr lang="en-US" sz="14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612538" y="4425696"/>
            <a:ext cx="2966618" cy="0"/>
          </a:xfrm>
          <a:custGeom>
            <a:avLst/>
            <a:gdLst/>
            <a:ahLst/>
            <a:cxnLst/>
            <a:rect l="0" t="0" r="r" b="b"/>
            <a:pathLst>
              <a:path w="2966618" h="0" fill="none">
                <a:moveTo>
                  <a:pt x="0" y="0"/>
                </a:moveTo>
                <a:lnTo>
                  <a:pt x="2966618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20" name="sc:why-now/tiles/1/note"/>
          <p:cNvSpPr txBox="1"/>
          <p:nvPr/>
        </p:nvSpPr>
        <p:spPr>
          <a:xfrm>
            <a:off x="4612538" y="4517136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NANDA, The GenAI Divide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1" name="sc:why-now/tiles/2/value"/>
          <p:cNvSpPr txBox="1"/>
          <p:nvPr/>
        </p:nvSpPr>
        <p:spPr>
          <a:xfrm>
            <a:off x="8402117" y="2048256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2010s</a:t>
            </a:r>
            <a:endParaRPr lang="en-US" sz="5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402117" y="4425696"/>
            <a:ext cx="2966618" cy="0"/>
          </a:xfrm>
          <a:custGeom>
            <a:avLst/>
            <a:gdLst/>
            <a:ahLst/>
            <a:cxnLst/>
            <a:rect l="0" t="0" r="r" b="b"/>
            <a:pathLst>
              <a:path w="2966618" h="0" fill="none">
                <a:moveTo>
                  <a:pt x="0" y="0"/>
                </a:moveTo>
                <a:lnTo>
                  <a:pt x="2966618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23" name="sc:why-now/tiles/2/note"/>
          <p:cNvSpPr txBox="1"/>
          <p:nvPr/>
        </p:nvSpPr>
        <p:spPr>
          <a:xfrm>
            <a:off x="8402117" y="4517136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Engineers placed with government and enterprise customers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c:why-now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fastcompany.com/91435680/postings-for-this-ai-job-are-up-800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Postings for this AI job are up 800% (2025)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GenAI Divide: State of AI in Business 2025 (Aug 2025)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www.paraform.com/blog/forward-deployed-ai-enginee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Forward Deployed AI Engineer? (2026)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2</a:t>
            </a:fld>
            <a:endParaRPr b="0" lang="en-US" kern="400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definition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FDE ships production software inside the customer's workflow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definition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82496"/>
          <a:ext cx="7267799" cy="914400"/>
        </p:xfrm>
        <a:graphic>
          <a:graphicData uri="http://schemas.openxmlformats.org/drawingml/2006/table">
            <a:tbl>
              <a:tblPr/>
              <a:tblGrid>
                <a:gridCol w="1906308"/>
                <a:gridCol w="1668019"/>
                <a:gridCol w="1906308"/>
                <a:gridCol w="1787164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Role</a:t>
                      </a:r>
                      <a:endParaRPr lang="en-US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Works</a:t>
                      </a:r>
                      <a:endParaRPr lang="en-US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Delivers</a:t>
                      </a:r>
                      <a:endParaRPr lang="en-US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Judged by</a:t>
                      </a:r>
                      <a:endParaRPr lang="en-US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6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Forward Deployed Engineer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With the customer's team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Working software in production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Adoption and business value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9"/>
                    </a:solidFill>
                  </a:tcPr>
                </a:tc>
              </a:tr>
              <a:tr h="49936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Software engineer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 the product team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Features for many customers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Releases and quality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6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Solutions engineer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 the sales cycle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Demos and proofs of concept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Deals closed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936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Consultant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Next to the client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Analysis and recommendations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Decisions taken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82199" y="1682496"/>
            <a:ext cx="3460857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6" name="Shape 3"/>
          <p:cNvSpPr/>
          <p:nvPr/>
        </p:nvSpPr>
        <p:spPr>
          <a:xfrm>
            <a:off x="8182199" y="1682496"/>
            <a:ext cx="54864" cy="438912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7" name="sc:definition/takeaway/headline"/>
          <p:cNvSpPr txBox="1"/>
          <p:nvPr/>
        </p:nvSpPr>
        <p:spPr>
          <a:xfrm>
            <a:off x="8456519" y="1956816"/>
            <a:ext cx="2957937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FDE owns the outcome, not the demo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c:definition/takeaway/points"/>
          <p:cNvSpPr txBox="1"/>
          <p:nvPr/>
        </p:nvSpPr>
        <p:spPr>
          <a:xfrm>
            <a:off x="8456519" y="2642616"/>
            <a:ext cx="2957937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Writes production code, not slides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8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Stays until the workflow runs without them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8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Brings repeated needs back to the product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definition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paraform.com/blog/forward-deployed-ai-enginee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Forward Deployed AI Engineer? (2026)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3</a:t>
            </a:fld>
            <a:endParaRPr b="0" lang="en-US" kern="400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cycle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FDE cycle runs from the user's desk to the core product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cycle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THEY DO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5" name="sc:cycle/steps/0/title"/>
          <p:cNvSpPr txBox="1"/>
          <p:nvPr/>
        </p:nvSpPr>
        <p:spPr>
          <a:xfrm>
            <a:off x="713232" y="1682496"/>
            <a:ext cx="2054291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cycle/steps/0/body"/>
          <p:cNvSpPr txBox="1"/>
          <p:nvPr/>
        </p:nvSpPr>
        <p:spPr>
          <a:xfrm>
            <a:off x="594360" y="2651760"/>
            <a:ext cx="2039661" cy="3374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 with the people who do the work and map the workflow and its data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34605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8" name="sc:cycle/steps/1/title"/>
          <p:cNvSpPr txBox="1"/>
          <p:nvPr/>
        </p:nvSpPr>
        <p:spPr>
          <a:xfrm>
            <a:off x="3063789" y="1682496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the job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cycle/steps/1/body"/>
          <p:cNvSpPr txBox="1"/>
          <p:nvPr/>
        </p:nvSpPr>
        <p:spPr>
          <a:xfrm>
            <a:off x="2780325" y="2651760"/>
            <a:ext cx="2039661" cy="3374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step where AI changes cost, time or quality the most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920569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11" name="sc:cycle/steps/2/title"/>
          <p:cNvSpPr txBox="1"/>
          <p:nvPr/>
        </p:nvSpPr>
        <p:spPr>
          <a:xfrm>
            <a:off x="5249753" y="1682496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cycle/steps/2/body"/>
          <p:cNvSpPr txBox="1"/>
          <p:nvPr/>
        </p:nvSpPr>
        <p:spPr>
          <a:xfrm>
            <a:off x="4966289" y="2651760"/>
            <a:ext cx="2039661" cy="3374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data, prompts, evaluations and guardrails on the platform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106534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1F5FBF"/>
          </a:solidFill>
          <a:ln/>
        </p:spPr>
      </p:sp>
      <p:sp>
        <p:nvSpPr>
          <p:cNvPr id="14" name="sc:cycle/steps/3/title"/>
          <p:cNvSpPr txBox="1"/>
          <p:nvPr/>
        </p:nvSpPr>
        <p:spPr>
          <a:xfrm>
            <a:off x="7435718" y="1682496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 and measure</a:t>
            </a:r>
            <a:endParaRPr lang="en-US" sz="15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cycle/steps/3/body"/>
          <p:cNvSpPr txBox="1"/>
          <p:nvPr/>
        </p:nvSpPr>
        <p:spPr>
          <a:xfrm>
            <a:off x="7152254" y="2651760"/>
            <a:ext cx="2039661" cy="3374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it in production and track adoption and the business metric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292499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17" name="sc:cycle/steps/4/title"/>
          <p:cNvSpPr txBox="1"/>
          <p:nvPr/>
        </p:nvSpPr>
        <p:spPr>
          <a:xfrm>
            <a:off x="9621683" y="1682496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 the product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cycle/steps/4/body"/>
          <p:cNvSpPr txBox="1"/>
          <p:nvPr/>
        </p:nvSpPr>
        <p:spPr>
          <a:xfrm>
            <a:off x="9338219" y="2651760"/>
            <a:ext cx="2039661" cy="3374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custom work that repeats into product features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cycle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paraform.com/blog/forward-deployed-ai-enginee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Forward Deployed AI Engineer? (2026)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4</a:t>
            </a:fld>
            <a:endParaRPr b="0" lang="en-US" kern="400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profile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6642099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profile combines production engineering, applied AI and customer judgement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profile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TO HIRE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5" name="sc:profile/points/0/heading"/>
          <p:cNvSpPr txBox="1"/>
          <p:nvPr/>
        </p:nvSpPr>
        <p:spPr>
          <a:xfrm>
            <a:off x="548640" y="1956816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 engineering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414418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7" name="sc:profile/points/1/heading"/>
          <p:cNvSpPr txBox="1"/>
          <p:nvPr/>
        </p:nvSpPr>
        <p:spPr>
          <a:xfrm>
            <a:off x="4414418" y="1956816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Applied AI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280197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9" name="sc:profile/points/2/heading"/>
          <p:cNvSpPr txBox="1"/>
          <p:nvPr/>
        </p:nvSpPr>
        <p:spPr>
          <a:xfrm>
            <a:off x="8280197" y="1956816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judgement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profile/points/0/body"/>
          <p:cNvSpPr txBox="1"/>
          <p:nvPr/>
        </p:nvSpPr>
        <p:spPr>
          <a:xfrm>
            <a:off x="548640" y="2395728"/>
            <a:ext cx="3362858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Full-stack and data skills; integrates with legacy systems and owns reliability after go-live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profile/points/1/body"/>
          <p:cNvSpPr txBox="1"/>
          <p:nvPr/>
        </p:nvSpPr>
        <p:spPr>
          <a:xfrm>
            <a:off x="4414418" y="2395728"/>
            <a:ext cx="3362858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with model APIs, retrieval, evaluations and guardrails — and knows when not to use a model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profile/points/2/body"/>
          <p:cNvSpPr txBox="1"/>
          <p:nvPr/>
        </p:nvSpPr>
        <p:spPr>
          <a:xfrm>
            <a:off x="8280197" y="2395728"/>
            <a:ext cx="3362858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Scopes problems with domain experts, explains trade-offs and says no to low-value requests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profile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paraform.com/blog/forward-deployed-ai-enginee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Forward Deployed AI Engineer? (2026)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5</a:t>
            </a:fld>
            <a:endParaRPr b="0" lang="en-US" kern="400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ask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one FDE on your highest-value AI use case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ask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DO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4042142" cy="438912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48256"/>
            <a:ext cx="33106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REQUESTED</a:t>
            </a:r>
            <a:endParaRPr lang="en-US" sz="10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2432304"/>
            <a:ext cx="457200" cy="0"/>
          </a:xfrm>
          <a:custGeom>
            <a:avLst/>
            <a:gdLst/>
            <a:ahLst/>
            <a:cxnLst/>
            <a:rect l="0" t="0" r="r" b="b"/>
            <a:pathLst>
              <a:path w="457200" h="0" fill="none">
                <a:moveTo>
                  <a:pt x="0" y="0"/>
                </a:moveTo>
                <a:lnTo>
                  <a:pt x="45720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7" name="sc:ask/decision"/>
          <p:cNvSpPr txBox="1"/>
          <p:nvPr/>
        </p:nvSpPr>
        <p:spPr>
          <a:xfrm>
            <a:off x="914400" y="2688336"/>
            <a:ext cx="3310622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333"/>
              </a:lnSpc>
              <a:buNone/>
            </a:pPr>
            <a:r>
              <a:rPr lang="en-US" sz="22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one Forward Deployed Engineer for one quarter on a single production workflow</a:t>
            </a:r>
            <a:endParaRPr lang="en-US" sz="22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47982" y="16824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12700">
            <a:solidFill>
              <a:srgbClr val="0B1F3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47982" y="1682496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ask/steps/0/action"/>
          <p:cNvSpPr txBox="1"/>
          <p:nvPr/>
        </p:nvSpPr>
        <p:spPr>
          <a:xfrm>
            <a:off x="5642342" y="1886712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one workflow with a measurable business metric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ask/steps/0/owner"/>
          <p:cNvSpPr txBox="1"/>
          <p:nvPr/>
        </p:nvSpPr>
        <p:spPr>
          <a:xfrm>
            <a:off x="5642342" y="2136648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AI · Month 1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47982" y="2560320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47982" y="2560320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ask/steps/1/action"/>
          <p:cNvSpPr txBox="1"/>
          <p:nvPr/>
        </p:nvSpPr>
        <p:spPr>
          <a:xfrm>
            <a:off x="5642342" y="2764536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or hire one engineer with production and AI experience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ask/steps/1/owner"/>
          <p:cNvSpPr txBox="1"/>
          <p:nvPr/>
        </p:nvSpPr>
        <p:spPr>
          <a:xfrm>
            <a:off x="5642342" y="3014472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 · Month 1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47982" y="3438144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47982" y="3438144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ask/steps/2/action"/>
          <p:cNvSpPr txBox="1"/>
          <p:nvPr/>
        </p:nvSpPr>
        <p:spPr>
          <a:xfrm>
            <a:off x="5642342" y="3642360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 the engineer with the team that owns the workflow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ask/steps/2/owner"/>
          <p:cNvSpPr txBox="1"/>
          <p:nvPr/>
        </p:nvSpPr>
        <p:spPr>
          <a:xfrm>
            <a:off x="5642342" y="3892296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owner · Month 1–2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047982" y="4315968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047982" y="4315968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ask/steps/3/action"/>
          <p:cNvSpPr txBox="1"/>
          <p:nvPr/>
        </p:nvSpPr>
        <p:spPr>
          <a:xfrm>
            <a:off x="5642342" y="4520184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 to production and review the metric every week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ask/steps/3/owner"/>
          <p:cNvSpPr txBox="1"/>
          <p:nvPr/>
        </p:nvSpPr>
        <p:spPr>
          <a:xfrm>
            <a:off x="5642342" y="4770120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FDE · Month 2–3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047982" y="5193792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047982" y="5193792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6" name="sc:ask/steps/4/action"/>
          <p:cNvSpPr txBox="1"/>
          <p:nvPr/>
        </p:nvSpPr>
        <p:spPr>
          <a:xfrm>
            <a:off x="5642342" y="5398008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Decide: scale, turn into product, or stop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7" name="sc:ask/steps/4/owner"/>
          <p:cNvSpPr txBox="1"/>
          <p:nvPr/>
        </p:nvSpPr>
        <p:spPr>
          <a:xfrm>
            <a:off x="5642342" y="5647944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team · End of quarter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5047982" y="607161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6</a:t>
            </a:fld>
            <a:endParaRPr b="0" lang="en-US" kern="400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Forward Deployed Engineers turn AI pilots into working products</dc:title>
  <dc:subject>Generated by SlideCraft 0.7.6</dc:subject>
  <dc:creator>SlideCraft example</dc:creator>
  <cp:lastModifiedBy>SlideCraft example</cp:lastModifiedBy>
  <cp:revision>1</cp:revision>
  <dcterms:created xsi:type="dcterms:W3CDTF">2026-01-01T00:00:00Z</dcterms:created>
  <dcterms:modified xsi:type="dcterms:W3CDTF">2026-01-01T00:00:00Z</dcterms:modified>
</cp:coreProperties>
</file>