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>
        <c:manualLayout>
          <c:layoutTarget val="inner"/>
          <c:xMode val="edge"/>
          <c:yMode val="edge"/>
          <c:x val="0"/>
          <c:y val="0.08447488584474878"/>
          <c:w val="1"/>
          <c:h val="0.8196347031963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Weekly active users</c:v>
                </c:pt>
              </c:strCache>
            </c:strRef>
          </c:tx>
          <c:spPr>
            <a:solidFill>
              <a:srgbClr val="A1A9B3"/>
            </a:solidFill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Week 2</c:v>
                  </c:pt>
                  <c:pt idx="1">
                    <c:v>Week 4</c:v>
                  </c:pt>
                  <c:pt idx="2">
                    <c:v>Week 6</c:v>
                  </c:pt>
                  <c:pt idx="3">
                    <c:v>Week 8</c:v>
                  </c:pt>
                  <c:pt idx="4">
                    <c:v>Week 10</c:v>
                  </c:pt>
                  <c:pt idx="5">
                    <c:v>Week 12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</c:v>
                </c:pt>
                <c:pt idx="1">
                  <c:v>15</c:v>
                </c:pt>
                <c:pt idx="2">
                  <c:v>24</c:v>
                </c:pt>
                <c:pt idx="3">
                  <c:v>32</c:v>
                </c:pt>
                <c:pt idx="4">
                  <c:v>38</c:v>
                </c:pt>
                <c:pt idx="5">
                  <c:v>42</c:v>
                </c:pt>
              </c:numCache>
            </c:numRef>
          </c:val>
        </c:ser>
        <c:dLbls>
          <c:numFmt formatCode="#,##0;-#,##0;;" sourceLinked="0"/>
          <c:txPr>
            <a:bodyPr/>
            <a:lstStyle/>
            <a:p>
              <a:pPr>
                <a:defRPr b="0" i="0" strike="noStrike" sz="1000" u="none">
                  <a:solidFill>
                    <a:srgbClr val="0B1F3A"/>
                  </a:solidFill>
                  <a:latin typeface="Arial"/>
                </a:defRPr>
              </a:pPr>
            </a:p>
          </c:txPr>
          <c:dLblPos val="outEnd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80"/>
        <c:overlap val="0"/>
        <c:axId val="2094734554"/>
        <c:axId val="2094734552"/>
      </c:bar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Tasks handled end to end</c:v>
                </c:pt>
              </c:strCache>
            </c:strRef>
          </c:tx>
          <c:spPr>
            <a:solidFill>
              <a:srgbClr val="AC571F"/>
            </a:solidFill>
            <a:ln w="28575" cap="flat">
              <a:solidFill>
                <a:srgbClr val="AC571F"/>
              </a:solidFill>
              <a:prstDash val="solid"/>
              <a:round/>
            </a:ln>
            <a:effectLst/>
          </c:spPr>
          <c:invertIfNegative val="0"/>
          <c:dLbls>
            <c:numFmt formatCode="#,##0;-#,##0;;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B1F3A"/>
                    </a:solidFill>
                    <a:latin typeface="Arial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AC571F"/>
              </a:solidFill>
              <a:ln w="9525" cap="flat">
                <a:solidFill>
                  <a:srgbClr val="AC571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Week 2</c:v>
                  </c:pt>
                  <c:pt idx="1">
                    <c:v>Week 4</c:v>
                  </c:pt>
                  <c:pt idx="2">
                    <c:v>Week 6</c:v>
                  </c:pt>
                  <c:pt idx="3">
                    <c:v>Week 8</c:v>
                  </c:pt>
                  <c:pt idx="4">
                    <c:v>Week 10</c:v>
                  </c:pt>
                  <c:pt idx="5">
                    <c:v>Week 12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12</c:v>
                </c:pt>
                <c:pt idx="2">
                  <c:v>20</c:v>
                </c:pt>
                <c:pt idx="3">
                  <c:v>28</c:v>
                </c:pt>
                <c:pt idx="4">
                  <c:v>33</c:v>
                </c:pt>
                <c:pt idx="5">
                  <c:v>36</c:v>
                </c:pt>
              </c:numCache>
            </c:numRef>
          </c:val>
          <c:smooth val="0"/>
        </c:ser>
        <c:dLbls>
          <c:numFmt formatCode="#,##0;-#,##0;;" sourceLinked="0"/>
          <c:txPr>
            <a:bodyPr/>
            <a:lstStyle/>
            <a:p>
              <a:pPr>
                <a:defRPr b="0" i="0" strike="noStrike" sz="1000" u="none">
                  <a:solidFill>
                    <a:srgbClr val="0B1F3A"/>
                  </a:solidFill>
                  <a:latin typeface="Arial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5"/>
        <c:axId val="2094734553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9D2DE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4627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6.36363636363636"/>
          <c:min val="0"/>
        </c:scaling>
        <c:delete val="0"/>
        <c:axPos val="l"/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20"/>
      </c:valAx>
      <c:valAx>
        <c:axId val="2094734553"/>
        <c:scaling>
          <c:orientation val="minMax"/>
          <c:max val="48.4"/>
          <c:min val="-75.6"/>
        </c:scaling>
        <c:delete val="0"/>
        <c:axPos val="r"/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5"/>
        <c:crosses val="max"/>
        <c:crossBetween val="between"/>
        <c:majorUnit val="20"/>
      </c:valAx>
      <c:catAx>
        <c:axId val="209473455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9D2DE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46275"/>
                </a:solidFill>
                <a:latin typeface="Arial"/>
              </a:defRPr>
            </a:pPr>
            <a:endParaRPr lang="en-US"/>
          </a:p>
        </c:txPr>
        <c:crossAx val="2094734553"/>
        <c:crosses val="autoZero"/>
        <c:auto val="1"/>
        <c:lblAlgn val="ctr"/>
        <c:noMultiLvlLbl val="1"/>
      </c:cat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message for the whole deck — the gap in enterprise AI is deployment, and this role closes it.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Photo: Two Loves (Unsplash) — Ehud Neuhaus paramir — Wikimedia Commons — CC0 — https://commons.wikimedia.org/wiki/File:Two_Loves_(Unsplash).jpg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growth figures differ by dataset; all of them show a several-fold rise. The point is the cause — pilots that never reach production.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Postings for this AI job are up 800% — Fast Company, citing Financial Times data — 2025 — https://www.fastcompany.com/91435680/postings-for-this-ai-job-are-up-800</a:t>
            </a:r>
            <a:endParaRPr lang="en-US" dirty="0"/>
          </a:p>
          <a:p>
            <a:r>
              <a:rPr lang="en-US" dirty="0"/>
              <a:t>- The GenAI Divide: State of AI in Business 2025 — MIT NANDA — Aug 2025</a:t>
            </a:r>
            <a:endParaRPr lang="en-US" dirty="0"/>
          </a:p>
          <a:p>
            <a:r>
              <a:rPr lang="en-US" dirty="0"/>
              <a:t>- What is a Forward Deployed AI Engineer? — Paraform — 2026 — https://www.paraform.com/blog/forward-deployed-ai-engineer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model is rarely the bottleneck. The work in the middle is where an embedded engineer changes the outcome.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What is a Forward Deployed AI Engineer? — Paraform — 2026 — https://www.paraform.com/blog/forward-deployed-ai-engineer</a:t>
            </a:r>
            <a:endParaRPr lang="en-US" dirty="0"/>
          </a:p>
          <a:p>
            <a:r>
              <a:rPr lang="en-US" dirty="0"/>
              <a:t>- The GenAI Divide: State of AI in Business 2025 — MIT NANDA — Aug 2025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four is where most pilots stop; the FDE is measured on it.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What is a Forward Deployed AI Engineer? — Paraform — 2026 — https://www.paraform.com/blog/forward-deployed-ai-engineer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Hire for production engineering first; applied AI can be learned faster than customer judgement.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What is a Forward Deployed AI Engineer? — Paraform — 2026 — https://www.paraform.com/blog/forward-deployed-ai-engineer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typical starting point, not a measured assessment — rate your own organisation before the pilot.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Pilot planning assumptions for a typical enterprise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Targets are planning assumptions; set your own with the business owner in week one.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Pilot planning assumptions for a typical enterprise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Planning figures for a typical enterprise; replace with your own rates.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Pilot planning assumptions for a typical enterprise — illustrative data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one decision — a one-quarter pilot with a named workflow, budget and metrics.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Forward Deployed Engineer · Briefing 2026 · v2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Forward Deployed Engineer · Briefing 2026 · v2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fastcompany.com/91435680/postings-for-this-ai-job-are-up-800" TargetMode="External"/><Relationship Id="rId2" Type="http://schemas.openxmlformats.org/officeDocument/2006/relationships/hyperlink" Target="https://www.paraform.com/blog/forward-deployed-ai-engineer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araform.com/blog/forward-deployed-ai-engine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araform.com/blog/forward-deployed-ai-engine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paraform.com/blog/forward-deployed-ai-engineer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5740399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Forward Deployed Engineers turn AI pilots into working products</a:t>
            </a:r>
            <a:endParaRPr lang="en-US" sz="4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pic>
        <p:nvPicPr>
          <p:cNvPr id="2" name="Image 0" descr="A laptop screen showing code, seen close up on a desk">    </p:cNvPr>
          <p:cNvPicPr>
            <a:picLocks noChangeAspect="1"/>
          </p:cNvPicPr>
          <p:nvPr/>
        </p:nvPicPr>
        <p:blipFill>
          <a:blip r:embed="rId1"/>
          <a:srcRect l="0" r="64390" t="0" b="0"/>
          <a:stretch/>
        </p:blipFill>
        <p:spPr>
          <a:xfrm>
            <a:off x="8531352" y="0"/>
            <a:ext cx="3660343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531352" y="6583680"/>
            <a:ext cx="3660343" cy="274320"/>
          </a:xfrm>
          <a:prstGeom prst="rect">
            <a:avLst/>
          </a:prstGeom>
          <a:solidFill>
            <a:srgbClr val="000000">
              <a:alpha val="65000"/>
            </a:srgbClr>
          </a:solidFill>
          <a:ln/>
        </p:spPr>
      </p:sp>
      <p:sp>
        <p:nvSpPr>
          <p:cNvPr id="4" name="sc:cover/imageCredit"/>
          <p:cNvSpPr txBox="1"/>
          <p:nvPr/>
        </p:nvSpPr>
        <p:spPr>
          <a:xfrm>
            <a:off x="8641080" y="6583680"/>
            <a:ext cx="3440887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Photo: Ehud Neuhaus paramir / Wikimedia Commons, CC0</a:t>
            </a:r>
            <a:endParaRPr lang="en-US" sz="800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BRIEFING · 2026 · SECOND EDITION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c:cover/subtitle"/>
          <p:cNvSpPr txBox="1"/>
          <p:nvPr/>
        </p:nvSpPr>
        <p:spPr>
          <a:xfrm>
            <a:off x="822960" y="3931920"/>
            <a:ext cx="405923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role is, where it creates value, what has to change around it, and a pilot to start</a:t>
            </a:r>
            <a:endParaRPr lang="en-US" sz="16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AC571F"/>
            </a:solidFill>
            <a:prstDash val="solid"/>
          </a:ln>
        </p:spPr>
      </p:sp>
      <p:sp>
        <p:nvSpPr>
          <p:cNvPr id="9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2026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why-now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companies hire FDEs because most AI pilots stall before production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why-now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773936"/>
            <a:ext cx="3515258" cy="3474720"/>
          </a:xfrm>
          <a:prstGeom prst="rect">
            <a:avLst/>
          </a:prstGeom>
          <a:solidFill>
            <a:srgbClr val="FBF7F4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773936"/>
            <a:ext cx="3515258" cy="64008"/>
          </a:xfrm>
          <a:prstGeom prst="rect">
            <a:avLst/>
          </a:prstGeom>
          <a:solidFill>
            <a:srgbClr val="AC571F"/>
          </a:solidFill>
          <a:ln/>
        </p:spPr>
      </p:sp>
      <p:sp>
        <p:nvSpPr>
          <p:cNvPr id="6" name="Shape 4"/>
          <p:cNvSpPr/>
          <p:nvPr/>
        </p:nvSpPr>
        <p:spPr>
          <a:xfrm>
            <a:off x="4338218" y="1773936"/>
            <a:ext cx="3515258" cy="3474720"/>
          </a:xfrm>
          <a:prstGeom prst="rect">
            <a:avLst/>
          </a:prstGeom>
          <a:solidFill>
            <a:srgbClr val="FBF7F4"/>
          </a:solidFill>
          <a:ln/>
        </p:spPr>
      </p:sp>
      <p:sp>
        <p:nvSpPr>
          <p:cNvPr id="7" name="Shape 5"/>
          <p:cNvSpPr/>
          <p:nvPr/>
        </p:nvSpPr>
        <p:spPr>
          <a:xfrm>
            <a:off x="8127797" y="1773936"/>
            <a:ext cx="3515258" cy="3474720"/>
          </a:xfrm>
          <a:prstGeom prst="rect">
            <a:avLst/>
          </a:prstGeom>
          <a:solidFill>
            <a:srgbClr val="FBF7F4"/>
          </a:solidFill>
          <a:ln/>
        </p:spPr>
      </p:sp>
      <p:sp>
        <p:nvSpPr>
          <p:cNvPr id="8" name="sc:why-now/tiles/0/label"/>
          <p:cNvSpPr txBox="1"/>
          <p:nvPr/>
        </p:nvSpPr>
        <p:spPr>
          <a:xfrm>
            <a:off x="822960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Growth in FDE job postings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why-now/tiles/1/label"/>
          <p:cNvSpPr txBox="1"/>
          <p:nvPr/>
        </p:nvSpPr>
        <p:spPr>
          <a:xfrm>
            <a:off x="4612538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Generative AI pilots with no measurable P&amp;L impact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why-now/tiles/2/label"/>
          <p:cNvSpPr txBox="1"/>
          <p:nvPr/>
        </p:nvSpPr>
        <p:spPr>
          <a:xfrm>
            <a:off x="8402117" y="3145536"/>
            <a:ext cx="296661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Decade the role was created at Palantir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why-now/tiles/0/value"/>
          <p:cNvSpPr txBox="1"/>
          <p:nvPr/>
        </p:nvSpPr>
        <p:spPr>
          <a:xfrm>
            <a:off x="822960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800%+</a:t>
            </a:r>
            <a:endParaRPr lang="en-US" sz="54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22960" y="3787140"/>
            <a:ext cx="137160" cy="137160"/>
          </a:xfrm>
          <a:custGeom>
            <a:avLst/>
            <a:gdLst/>
            <a:ahLst/>
            <a:cxnLst/>
            <a:rect l="l" t="t" r="r" b="b"/>
            <a:pathLst>
              <a:path w="137160" h="137160">
                <a:moveTo>
                  <a:pt x="0" y="137160"/>
                </a:moveTo>
                <a:lnTo>
                  <a:pt x="137160" y="137160"/>
                </a:lnTo>
                <a:lnTo>
                  <a:pt x="68580" y="0"/>
                </a:lnTo>
                <a:close/>
              </a:path>
            </a:pathLst>
          </a:custGeom>
          <a:solidFill>
            <a:srgbClr val="2E7D5B"/>
          </a:solidFill>
          <a:ln/>
        </p:spPr>
      </p:sp>
      <p:sp>
        <p:nvSpPr>
          <p:cNvPr id="13" name="sc:why-now/tiles/0/delta"/>
          <p:cNvSpPr txBox="1"/>
          <p:nvPr/>
        </p:nvSpPr>
        <p:spPr>
          <a:xfrm>
            <a:off x="1051560" y="3709416"/>
            <a:ext cx="27380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2E7D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Jan–Sep 2025</a:t>
            </a:r>
            <a:endParaRPr lang="en-US" sz="1400" b="1" dirty="0" kern="400000">
              <a:solidFill>
                <a:srgbClr val="2E7D5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22960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C9CED4"/>
            </a:solidFill>
            <a:prstDash val="solid"/>
          </a:ln>
        </p:spPr>
      </p:sp>
      <p:sp>
        <p:nvSpPr>
          <p:cNvPr id="15" name="sc:why-now/tiles/0/note"/>
          <p:cNvSpPr txBox="1"/>
          <p:nvPr/>
        </p:nvSpPr>
        <p:spPr>
          <a:xfrm>
            <a:off x="822960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Times data reported by Fast Company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why-now/tiles/1/value"/>
          <p:cNvSpPr txBox="1"/>
          <p:nvPr/>
        </p:nvSpPr>
        <p:spPr>
          <a:xfrm>
            <a:off x="4612538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~95%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612538" y="3842004"/>
            <a:ext cx="137160" cy="27432"/>
          </a:xfrm>
          <a:prstGeom prst="rect">
            <a:avLst/>
          </a:prstGeom>
          <a:solidFill>
            <a:srgbClr val="546275"/>
          </a:solidFill>
          <a:ln/>
        </p:spPr>
      </p:sp>
      <p:sp>
        <p:nvSpPr>
          <p:cNvPr id="18" name="sc:why-now/tiles/1/delta"/>
          <p:cNvSpPr txBox="1"/>
          <p:nvPr/>
        </p:nvSpPr>
        <p:spPr>
          <a:xfrm>
            <a:off x="4841138" y="3709416"/>
            <a:ext cx="273801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study</a:t>
            </a:r>
            <a:endParaRPr lang="en-US" sz="1400" b="1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612538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C9CED4"/>
            </a:solidFill>
            <a:prstDash val="solid"/>
          </a:ln>
        </p:spPr>
      </p:sp>
      <p:sp>
        <p:nvSpPr>
          <p:cNvPr id="20" name="sc:why-now/tiles/1/note"/>
          <p:cNvSpPr txBox="1"/>
          <p:nvPr/>
        </p:nvSpPr>
        <p:spPr>
          <a:xfrm>
            <a:off x="4612538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 NANDA, The GenAI Divide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c:why-now/tiles/2/value"/>
          <p:cNvSpPr txBox="1"/>
          <p:nvPr/>
        </p:nvSpPr>
        <p:spPr>
          <a:xfrm>
            <a:off x="8402117" y="2048256"/>
            <a:ext cx="29666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2010s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402117" y="4425696"/>
            <a:ext cx="2966618" cy="0"/>
          </a:xfrm>
          <a:custGeom>
            <a:avLst/>
            <a:gdLst/>
            <a:ahLst/>
            <a:cxnLst/>
            <a:rect l="0" t="0" r="r" b="b"/>
            <a:pathLst>
              <a:path w="2966618" h="0" fill="none">
                <a:moveTo>
                  <a:pt x="0" y="0"/>
                </a:moveTo>
                <a:lnTo>
                  <a:pt x="2966618" y="0"/>
                </a:lnTo>
              </a:path>
            </a:pathLst>
          </a:custGeom>
          <a:noFill/>
          <a:ln w="9525">
            <a:solidFill>
              <a:srgbClr val="C9CED4"/>
            </a:solidFill>
            <a:prstDash val="solid"/>
          </a:ln>
        </p:spPr>
      </p:sp>
      <p:sp>
        <p:nvSpPr>
          <p:cNvPr id="23" name="sc:why-now/tiles/2/note"/>
          <p:cNvSpPr txBox="1"/>
          <p:nvPr/>
        </p:nvSpPr>
        <p:spPr>
          <a:xfrm>
            <a:off x="8402117" y="4517136"/>
            <a:ext cx="2966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Engineers placed with government and enterprise customers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c:why-now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fastcompany.com/91435680/postings-for-this-ai-job-are-up-800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Postings for this AI job are up 800% (2025)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GenAI Divide: State of AI in Business 2025 (Aug 2025)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en-US" sz="800" u="sng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2</a:t>
            </a:fld>
            <a:endParaRPr b="0" lang="en-US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value-chai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FDE owns the middle of the AI value chain, where most pilots stall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value-chai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FITS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10774375" y="1682496"/>
            <a:ext cx="868680" cy="3639312"/>
          </a:xfrm>
          <a:custGeom>
            <a:avLst/>
            <a:gdLst/>
            <a:ahLst/>
            <a:cxnLst/>
            <a:rect l="l" t="t" r="r" b="b"/>
            <a:pathLst>
              <a:path w="868680" h="3639312">
                <a:moveTo>
                  <a:pt x="0" y="0"/>
                </a:moveTo>
                <a:lnTo>
                  <a:pt x="868680" y="1819656"/>
                </a:lnTo>
                <a:lnTo>
                  <a:pt x="0" y="3639312"/>
                </a:lnTo>
                <a:close/>
              </a:path>
            </a:pathLst>
          </a:custGeom>
          <a:solidFill>
            <a:srgbClr val="F3E7E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810951" y="3364992"/>
            <a:ext cx="7589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353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MARGIN</a:t>
            </a:r>
            <a:endParaRPr lang="en-US" sz="1000" b="1" dirty="0" kern="400000">
              <a:solidFill>
                <a:srgbClr val="A3531D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548640" y="1682496"/>
            <a:ext cx="10225735" cy="420624"/>
          </a:xfrm>
          <a:prstGeom prst="rect">
            <a:avLst/>
          </a:prstGeom>
          <a:solidFill>
            <a:srgbClr val="FBF7F4"/>
          </a:solidFill>
          <a:ln/>
        </p:spPr>
      </p:sp>
      <p:sp>
        <p:nvSpPr>
          <p:cNvPr id="7" name="sc:value-chain/support/0/name"/>
          <p:cNvSpPr txBox="1"/>
          <p:nvPr/>
        </p:nvSpPr>
        <p:spPr>
          <a:xfrm>
            <a:off x="713232" y="1682496"/>
            <a:ext cx="1920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MODELS AND PLATFORM</a:t>
            </a:r>
            <a:endParaRPr lang="en-US" sz="1000" b="1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c:value-chain/support/0/point"/>
          <p:cNvSpPr txBox="1"/>
          <p:nvPr/>
        </p:nvSpPr>
        <p:spPr>
          <a:xfrm>
            <a:off x="2651760" y="1682496"/>
            <a:ext cx="793973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Bought or built once; the same for every use case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548640" y="2157984"/>
            <a:ext cx="10225735" cy="420624"/>
          </a:xfrm>
          <a:prstGeom prst="rect">
            <a:avLst/>
          </a:prstGeom>
          <a:solidFill>
            <a:srgbClr val="FBF7F4"/>
          </a:solidFill>
          <a:ln/>
        </p:spPr>
      </p:sp>
      <p:sp>
        <p:nvSpPr>
          <p:cNvPr id="10" name="sc:value-chain/support/1/name"/>
          <p:cNvSpPr txBox="1"/>
          <p:nvPr/>
        </p:nvSpPr>
        <p:spPr>
          <a:xfrm>
            <a:off x="713232" y="2157984"/>
            <a:ext cx="1920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AND COMPLIANCE</a:t>
            </a:r>
            <a:endParaRPr lang="en-US" sz="1000" b="1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value-chain/support/1/point"/>
          <p:cNvSpPr txBox="1"/>
          <p:nvPr/>
        </p:nvSpPr>
        <p:spPr>
          <a:xfrm>
            <a:off x="2651760" y="2157984"/>
            <a:ext cx="793973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Reviews data access and model behaviour before launch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48640" y="2633472"/>
            <a:ext cx="10225735" cy="420624"/>
          </a:xfrm>
          <a:prstGeom prst="rect">
            <a:avLst/>
          </a:prstGeom>
          <a:solidFill>
            <a:srgbClr val="FBF7F4"/>
          </a:solidFill>
          <a:ln/>
        </p:spPr>
      </p:sp>
      <p:sp>
        <p:nvSpPr>
          <p:cNvPr id="13" name="sc:value-chain/support/2/name"/>
          <p:cNvSpPr txBox="1"/>
          <p:nvPr/>
        </p:nvSpPr>
        <p:spPr>
          <a:xfrm>
            <a:off x="713232" y="2633472"/>
            <a:ext cx="1920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AND INCENTIVES</a:t>
            </a:r>
            <a:endParaRPr lang="en-US" sz="1000" b="1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value-chain/support/2/point"/>
          <p:cNvSpPr txBox="1"/>
          <p:nvPr/>
        </p:nvSpPr>
        <p:spPr>
          <a:xfrm>
            <a:off x="2651760" y="2633472"/>
            <a:ext cx="793973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 whether teams adopt the tool or route around it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48640" y="3255264"/>
            <a:ext cx="2169505" cy="566928"/>
          </a:xfrm>
          <a:custGeom>
            <a:avLst/>
            <a:gdLst/>
            <a:ahLst/>
            <a:cxnLst/>
            <a:rect l="l" t="t" r="r" b="b"/>
            <a:pathLst>
              <a:path w="2169505" h="566928">
                <a:moveTo>
                  <a:pt x="0" y="0"/>
                </a:moveTo>
                <a:lnTo>
                  <a:pt x="1968337" y="0"/>
                </a:lnTo>
                <a:lnTo>
                  <a:pt x="2169505" y="283464"/>
                </a:lnTo>
                <a:lnTo>
                  <a:pt x="1968337" y="566928"/>
                </a:lnTo>
                <a:lnTo>
                  <a:pt x="0" y="566928"/>
                </a:lnTo>
                <a:close/>
              </a:path>
            </a:pathLst>
          </a:custGeom>
          <a:solidFill>
            <a:srgbClr val="FBF7F4"/>
          </a:solidFill>
          <a:ln/>
        </p:spPr>
      </p:sp>
      <p:sp>
        <p:nvSpPr>
          <p:cNvPr id="16" name="sc:value-chain/primary/0/name"/>
          <p:cNvSpPr txBox="1"/>
          <p:nvPr/>
        </p:nvSpPr>
        <p:spPr>
          <a:xfrm>
            <a:off x="694944" y="3255264"/>
            <a:ext cx="18823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the use case</a:t>
            </a:r>
            <a:endParaRPr lang="en-US" sz="11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value-chain/primary/0/points"/>
          <p:cNvSpPr txBox="1"/>
          <p:nvPr/>
        </p:nvSpPr>
        <p:spPr>
          <a:xfrm>
            <a:off x="585216" y="3986784"/>
            <a:ext cx="1913473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owner and metric agreed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2562697" y="3255264"/>
            <a:ext cx="2169505" cy="566928"/>
          </a:xfrm>
          <a:custGeom>
            <a:avLst/>
            <a:gdLst/>
            <a:ahLst/>
            <a:cxnLst/>
            <a:rect l="l" t="t" r="r" b="b"/>
            <a:pathLst>
              <a:path w="2169505" h="566928">
                <a:moveTo>
                  <a:pt x="0" y="0"/>
                </a:moveTo>
                <a:lnTo>
                  <a:pt x="1968337" y="0"/>
                </a:lnTo>
                <a:lnTo>
                  <a:pt x="2169505" y="283464"/>
                </a:lnTo>
                <a:lnTo>
                  <a:pt x="1968337" y="566928"/>
                </a:lnTo>
                <a:lnTo>
                  <a:pt x="0" y="566928"/>
                </a:lnTo>
                <a:lnTo>
                  <a:pt x="201168" y="283464"/>
                </a:lnTo>
                <a:close/>
              </a:path>
            </a:pathLst>
          </a:custGeom>
          <a:solidFill>
            <a:srgbClr val="AC571F"/>
          </a:solidFill>
          <a:ln/>
        </p:spPr>
      </p:sp>
      <p:sp>
        <p:nvSpPr>
          <p:cNvPr id="19" name="sc:value-chain/primary/1/name"/>
          <p:cNvSpPr txBox="1"/>
          <p:nvPr/>
        </p:nvSpPr>
        <p:spPr>
          <a:xfrm>
            <a:off x="2837017" y="3255264"/>
            <a:ext cx="1754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access</a:t>
            </a:r>
            <a:endParaRPr lang="en-US" sz="11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2599273" y="3931920"/>
            <a:ext cx="420624" cy="0"/>
          </a:xfrm>
          <a:custGeom>
            <a:avLst/>
            <a:gdLst/>
            <a:ahLst/>
            <a:cxnLst/>
            <a:rect l="0" t="0" r="r" b="b"/>
            <a:pathLst>
              <a:path w="420624" h="0" fill="none">
                <a:moveTo>
                  <a:pt x="0" y="0"/>
                </a:moveTo>
                <a:lnTo>
                  <a:pt x="420624" y="0"/>
                </a:lnTo>
              </a:path>
            </a:pathLst>
          </a:custGeom>
          <a:noFill/>
          <a:ln w="25400">
            <a:solidFill>
              <a:srgbClr val="AC571F"/>
            </a:solidFill>
            <a:prstDash val="solid"/>
          </a:ln>
        </p:spPr>
      </p:sp>
      <p:sp>
        <p:nvSpPr>
          <p:cNvPr id="21" name="sc:value-chain/primary/1/points"/>
          <p:cNvSpPr txBox="1"/>
          <p:nvPr/>
        </p:nvSpPr>
        <p:spPr>
          <a:xfrm>
            <a:off x="2599273" y="3986784"/>
            <a:ext cx="1913473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data reaches the model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400"/>
              </a:spcBef>
              <a:buSzPct val="100000"/>
              <a:buChar char="•"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Permissions per role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576755" y="3255264"/>
            <a:ext cx="2169505" cy="566928"/>
          </a:xfrm>
          <a:custGeom>
            <a:avLst/>
            <a:gdLst/>
            <a:ahLst/>
            <a:cxnLst/>
            <a:rect l="l" t="t" r="r" b="b"/>
            <a:pathLst>
              <a:path w="2169505" h="566928">
                <a:moveTo>
                  <a:pt x="0" y="0"/>
                </a:moveTo>
                <a:lnTo>
                  <a:pt x="1968337" y="0"/>
                </a:lnTo>
                <a:lnTo>
                  <a:pt x="2169505" y="283464"/>
                </a:lnTo>
                <a:lnTo>
                  <a:pt x="1968337" y="566928"/>
                </a:lnTo>
                <a:lnTo>
                  <a:pt x="0" y="566928"/>
                </a:lnTo>
                <a:lnTo>
                  <a:pt x="201168" y="283464"/>
                </a:lnTo>
                <a:close/>
              </a:path>
            </a:pathLst>
          </a:custGeom>
          <a:solidFill>
            <a:srgbClr val="AC571F"/>
          </a:solidFill>
          <a:ln/>
        </p:spPr>
      </p:sp>
      <p:sp>
        <p:nvSpPr>
          <p:cNvPr id="23" name="sc:value-chain/primary/2/name"/>
          <p:cNvSpPr txBox="1"/>
          <p:nvPr/>
        </p:nvSpPr>
        <p:spPr>
          <a:xfrm>
            <a:off x="4851075" y="3255264"/>
            <a:ext cx="1754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and integrate</a:t>
            </a:r>
            <a:endParaRPr lang="en-US" sz="11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613331" y="3931920"/>
            <a:ext cx="420624" cy="0"/>
          </a:xfrm>
          <a:custGeom>
            <a:avLst/>
            <a:gdLst/>
            <a:ahLst/>
            <a:cxnLst/>
            <a:rect l="0" t="0" r="r" b="b"/>
            <a:pathLst>
              <a:path w="420624" h="0" fill="none">
                <a:moveTo>
                  <a:pt x="0" y="0"/>
                </a:moveTo>
                <a:lnTo>
                  <a:pt x="420624" y="0"/>
                </a:lnTo>
              </a:path>
            </a:pathLst>
          </a:custGeom>
          <a:noFill/>
          <a:ln w="25400">
            <a:solidFill>
              <a:srgbClr val="AC571F"/>
            </a:solidFill>
            <a:prstDash val="solid"/>
          </a:ln>
        </p:spPr>
      </p:sp>
      <p:sp>
        <p:nvSpPr>
          <p:cNvPr id="25" name="sc:value-chain/primary/2/points"/>
          <p:cNvSpPr txBox="1"/>
          <p:nvPr/>
        </p:nvSpPr>
        <p:spPr>
          <a:xfrm>
            <a:off x="4613331" y="3986784"/>
            <a:ext cx="1913473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Inside the tools people already use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590812" y="3255264"/>
            <a:ext cx="2169505" cy="566928"/>
          </a:xfrm>
          <a:custGeom>
            <a:avLst/>
            <a:gdLst/>
            <a:ahLst/>
            <a:cxnLst/>
            <a:rect l="l" t="t" r="r" b="b"/>
            <a:pathLst>
              <a:path w="2169505" h="566928">
                <a:moveTo>
                  <a:pt x="0" y="0"/>
                </a:moveTo>
                <a:lnTo>
                  <a:pt x="1968337" y="0"/>
                </a:lnTo>
                <a:lnTo>
                  <a:pt x="2169505" y="283464"/>
                </a:lnTo>
                <a:lnTo>
                  <a:pt x="1968337" y="566928"/>
                </a:lnTo>
                <a:lnTo>
                  <a:pt x="0" y="566928"/>
                </a:lnTo>
                <a:lnTo>
                  <a:pt x="201168" y="283464"/>
                </a:lnTo>
                <a:close/>
              </a:path>
            </a:pathLst>
          </a:custGeom>
          <a:solidFill>
            <a:srgbClr val="AC571F"/>
          </a:solidFill>
          <a:ln/>
        </p:spPr>
      </p:sp>
      <p:sp>
        <p:nvSpPr>
          <p:cNvPr id="27" name="sc:value-chain/primary/3/name"/>
          <p:cNvSpPr txBox="1"/>
          <p:nvPr/>
        </p:nvSpPr>
        <p:spPr>
          <a:xfrm>
            <a:off x="6865132" y="3255264"/>
            <a:ext cx="1754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and evaluate</a:t>
            </a:r>
            <a:endParaRPr lang="en-US" sz="11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627388" y="3931920"/>
            <a:ext cx="420624" cy="0"/>
          </a:xfrm>
          <a:custGeom>
            <a:avLst/>
            <a:gdLst/>
            <a:ahLst/>
            <a:cxnLst/>
            <a:rect l="0" t="0" r="r" b="b"/>
            <a:pathLst>
              <a:path w="420624" h="0" fill="none">
                <a:moveTo>
                  <a:pt x="0" y="0"/>
                </a:moveTo>
                <a:lnTo>
                  <a:pt x="420624" y="0"/>
                </a:lnTo>
              </a:path>
            </a:pathLst>
          </a:custGeom>
          <a:noFill/>
          <a:ln w="25400">
            <a:solidFill>
              <a:srgbClr val="AC571F"/>
            </a:solidFill>
            <a:prstDash val="solid"/>
          </a:ln>
        </p:spPr>
      </p:sp>
      <p:sp>
        <p:nvSpPr>
          <p:cNvPr id="29" name="sc:value-chain/primary/3/points"/>
          <p:cNvSpPr txBox="1"/>
          <p:nvPr/>
        </p:nvSpPr>
        <p:spPr>
          <a:xfrm>
            <a:off x="6627388" y="3986784"/>
            <a:ext cx="1913473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Evaluations and guardrails in production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604870" y="3255264"/>
            <a:ext cx="2169505" cy="566928"/>
          </a:xfrm>
          <a:custGeom>
            <a:avLst/>
            <a:gdLst/>
            <a:ahLst/>
            <a:cxnLst/>
            <a:rect l="l" t="t" r="r" b="b"/>
            <a:pathLst>
              <a:path w="2169505" h="566928">
                <a:moveTo>
                  <a:pt x="0" y="0"/>
                </a:moveTo>
                <a:lnTo>
                  <a:pt x="1968337" y="0"/>
                </a:lnTo>
                <a:lnTo>
                  <a:pt x="2169505" y="283464"/>
                </a:lnTo>
                <a:lnTo>
                  <a:pt x="1968337" y="566928"/>
                </a:lnTo>
                <a:lnTo>
                  <a:pt x="0" y="566928"/>
                </a:lnTo>
                <a:lnTo>
                  <a:pt x="201168" y="283464"/>
                </a:lnTo>
                <a:close/>
              </a:path>
            </a:pathLst>
          </a:custGeom>
          <a:solidFill>
            <a:srgbClr val="FBF7F4"/>
          </a:solidFill>
          <a:ln/>
        </p:spPr>
      </p:sp>
      <p:sp>
        <p:nvSpPr>
          <p:cNvPr id="31" name="sc:value-chain/primary/4/name"/>
          <p:cNvSpPr txBox="1"/>
          <p:nvPr/>
        </p:nvSpPr>
        <p:spPr>
          <a:xfrm>
            <a:off x="8879190" y="3255264"/>
            <a:ext cx="175436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Adoption</a:t>
            </a:r>
            <a:endParaRPr lang="en-US" sz="11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2" name="sc:value-chain/primary/4/points"/>
          <p:cNvSpPr txBox="1"/>
          <p:nvPr/>
        </p:nvSpPr>
        <p:spPr>
          <a:xfrm>
            <a:off x="8641446" y="3986784"/>
            <a:ext cx="1913473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use measured with the owner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548640" y="5504688"/>
            <a:ext cx="11094415" cy="566928"/>
          </a:xfrm>
          <a:prstGeom prst="rect">
            <a:avLst/>
          </a:prstGeom>
          <a:solidFill>
            <a:srgbClr val="F3E7E0"/>
          </a:solidFill>
          <a:ln/>
        </p:spPr>
      </p:sp>
      <p:sp>
        <p:nvSpPr>
          <p:cNvPr id="34" name="Shape 32"/>
          <p:cNvSpPr/>
          <p:nvPr/>
        </p:nvSpPr>
        <p:spPr>
          <a:xfrm>
            <a:off x="548640" y="5504688"/>
            <a:ext cx="54864" cy="566928"/>
          </a:xfrm>
          <a:prstGeom prst="rect">
            <a:avLst/>
          </a:prstGeom>
          <a:solidFill>
            <a:srgbClr val="AC571F"/>
          </a:solidFill>
          <a:ln/>
        </p:spPr>
      </p:sp>
      <p:sp>
        <p:nvSpPr>
          <p:cNvPr id="35" name="sc:value-chain/takeaway"/>
          <p:cNvSpPr txBox="1"/>
          <p:nvPr/>
        </p:nvSpPr>
        <p:spPr>
          <a:xfrm>
            <a:off x="822960" y="5504688"/>
            <a:ext cx="106372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Pilots stall in data access, integration and evaluation — the FDE's job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6" name="sc:value-chain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GenAI Divide: State of AI in Business 2025 (Aug 2025)</a:t>
            </a:r>
            <a:endParaRPr lang="en-US" sz="8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3</a:t>
            </a:fld>
            <a:endParaRPr b="0" lang="en-US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cycl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FDE cycle runs from the user's desk to the core product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cycle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THEY DO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close/>
              </a:path>
            </a:pathLst>
          </a:custGeom>
          <a:solidFill>
            <a:srgbClr val="FBF7F4"/>
          </a:solidFill>
          <a:ln/>
        </p:spPr>
      </p:sp>
      <p:sp>
        <p:nvSpPr>
          <p:cNvPr id="5" name="sc:cycle/steps/0/title"/>
          <p:cNvSpPr txBox="1"/>
          <p:nvPr/>
        </p:nvSpPr>
        <p:spPr>
          <a:xfrm>
            <a:off x="713232" y="1682496"/>
            <a:ext cx="2054291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cycle/steps/0/icon"/>
          <p:cNvSpPr/>
          <p:nvPr/>
        </p:nvSpPr>
        <p:spPr>
          <a:xfrm>
            <a:off x="637794" y="2695194"/>
            <a:ext cx="260604" cy="260604"/>
          </a:xfrm>
          <a:custGeom>
            <a:avLst/>
            <a:gdLst/>
            <a:ahLst/>
            <a:cxnLst/>
            <a:rect l="l" t="t" r="r" b="b"/>
            <a:pathLst>
              <a:path w="260604" h="260604">
                <a:moveTo>
                  <a:pt x="28956" y="57912"/>
                </a:moveTo>
                <a:cubicBezTo>
                  <a:pt x="28956" y="89896"/>
                  <a:pt x="54884" y="115824"/>
                  <a:pt x="86868" y="115824"/>
                </a:cubicBezTo>
                <a:cubicBezTo>
                  <a:pt x="118852" y="115824"/>
                  <a:pt x="144780" y="89896"/>
                  <a:pt x="144780" y="57912"/>
                </a:cubicBezTo>
                <a:cubicBezTo>
                  <a:pt x="144780" y="25928"/>
                  <a:pt x="118852" y="0"/>
                  <a:pt x="86868" y="0"/>
                </a:cubicBezTo>
                <a:cubicBezTo>
                  <a:pt x="54884" y="0"/>
                  <a:pt x="28956" y="25928"/>
                  <a:pt x="28956" y="57912"/>
                </a:cubicBezTo>
                <a:moveTo>
                  <a:pt x="0" y="260604"/>
                </a:moveTo>
                <a:lnTo>
                  <a:pt x="0" y="231648"/>
                </a:lnTo>
                <a:cubicBezTo>
                  <a:pt x="0" y="199664"/>
                  <a:pt x="25928" y="173736"/>
                  <a:pt x="57912" y="173736"/>
                </a:cubicBezTo>
                <a:lnTo>
                  <a:pt x="115824" y="173736"/>
                </a:lnTo>
                <a:cubicBezTo>
                  <a:pt x="147808" y="173736"/>
                  <a:pt x="173736" y="199664"/>
                  <a:pt x="173736" y="231648"/>
                </a:cubicBezTo>
                <a:lnTo>
                  <a:pt x="173736" y="260604"/>
                </a:lnTo>
                <a:moveTo>
                  <a:pt x="188214" y="1882"/>
                </a:moveTo>
                <a:cubicBezTo>
                  <a:pt x="213839" y="8443"/>
                  <a:pt x="231762" y="31533"/>
                  <a:pt x="231762" y="57984"/>
                </a:cubicBezTo>
                <a:cubicBezTo>
                  <a:pt x="231762" y="84436"/>
                  <a:pt x="213839" y="107526"/>
                  <a:pt x="188214" y="114087"/>
                </a:cubicBezTo>
                <a:moveTo>
                  <a:pt x="260604" y="260604"/>
                </a:moveTo>
                <a:lnTo>
                  <a:pt x="260604" y="231648"/>
                </a:lnTo>
                <a:cubicBezTo>
                  <a:pt x="260453" y="205364"/>
                  <a:pt x="242620" y="182478"/>
                  <a:pt x="217170" y="175908"/>
                </a:cubicBezTo>
              </a:path>
            </a:pathLst>
          </a:custGeom>
          <a:ln w="28956">
            <a:solidFill>
              <a:srgbClr val="546275"/>
            </a:solidFill>
            <a:prstDash val="solid"/>
          </a:ln>
        </p:spPr>
      </p:sp>
      <p:sp>
        <p:nvSpPr>
          <p:cNvPr id="7" name="sc:cycle/steps/0/body"/>
          <p:cNvSpPr txBox="1"/>
          <p:nvPr/>
        </p:nvSpPr>
        <p:spPr>
          <a:xfrm>
            <a:off x="594360" y="3182112"/>
            <a:ext cx="2039661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 with the people who do the work and map the workflow and its data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734605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BF7F4"/>
          </a:solidFill>
          <a:ln/>
        </p:spPr>
      </p:sp>
      <p:sp>
        <p:nvSpPr>
          <p:cNvPr id="9" name="sc:cycle/steps/1/title"/>
          <p:cNvSpPr txBox="1"/>
          <p:nvPr/>
        </p:nvSpPr>
        <p:spPr>
          <a:xfrm>
            <a:off x="3063789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the job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cycle/steps/1/icon"/>
          <p:cNvSpPr/>
          <p:nvPr/>
        </p:nvSpPr>
        <p:spPr>
          <a:xfrm>
            <a:off x="2823759" y="2695194"/>
            <a:ext cx="260604" cy="260604"/>
          </a:xfrm>
          <a:custGeom>
            <a:avLst/>
            <a:gdLst/>
            <a:ahLst/>
            <a:cxnLst/>
            <a:rect l="l" t="t" r="r" b="b"/>
            <a:pathLst>
              <a:path w="260604" h="260604">
                <a:moveTo>
                  <a:pt x="115824" y="130302"/>
                </a:moveTo>
                <a:cubicBezTo>
                  <a:pt x="115824" y="138298"/>
                  <a:pt x="122306" y="144780"/>
                  <a:pt x="130302" y="144780"/>
                </a:cubicBezTo>
                <a:cubicBezTo>
                  <a:pt x="138298" y="144780"/>
                  <a:pt x="144780" y="138298"/>
                  <a:pt x="144780" y="130302"/>
                </a:cubicBezTo>
                <a:cubicBezTo>
                  <a:pt x="144780" y="122306"/>
                  <a:pt x="138298" y="115824"/>
                  <a:pt x="130302" y="115824"/>
                </a:cubicBezTo>
                <a:cubicBezTo>
                  <a:pt x="122306" y="115824"/>
                  <a:pt x="115824" y="122306"/>
                  <a:pt x="115824" y="130302"/>
                </a:cubicBezTo>
                <a:moveTo>
                  <a:pt x="57912" y="130302"/>
                </a:moveTo>
                <a:cubicBezTo>
                  <a:pt x="57912" y="170282"/>
                  <a:pt x="90322" y="202692"/>
                  <a:pt x="130302" y="202692"/>
                </a:cubicBezTo>
                <a:cubicBezTo>
                  <a:pt x="170282" y="202692"/>
                  <a:pt x="202692" y="170282"/>
                  <a:pt x="202692" y="130302"/>
                </a:cubicBezTo>
                <a:cubicBezTo>
                  <a:pt x="202692" y="90322"/>
                  <a:pt x="170282" y="57912"/>
                  <a:pt x="130302" y="57912"/>
                </a:cubicBezTo>
                <a:cubicBezTo>
                  <a:pt x="90322" y="57912"/>
                  <a:pt x="57912" y="90322"/>
                  <a:pt x="57912" y="130302"/>
                </a:cubicBezTo>
                <a:moveTo>
                  <a:pt x="0" y="130302"/>
                </a:moveTo>
                <a:cubicBezTo>
                  <a:pt x="0" y="202266"/>
                  <a:pt x="58338" y="260604"/>
                  <a:pt x="130302" y="260604"/>
                </a:cubicBezTo>
                <a:cubicBezTo>
                  <a:pt x="202266" y="260604"/>
                  <a:pt x="260604" y="202266"/>
                  <a:pt x="260604" y="130302"/>
                </a:cubicBezTo>
                <a:cubicBezTo>
                  <a:pt x="260604" y="58338"/>
                  <a:pt x="202266" y="0"/>
                  <a:pt x="130302" y="0"/>
                </a:cubicBezTo>
                <a:cubicBezTo>
                  <a:pt x="58338" y="0"/>
                  <a:pt x="0" y="58338"/>
                  <a:pt x="0" y="130302"/>
                </a:cubicBezTo>
              </a:path>
            </a:pathLst>
          </a:custGeom>
          <a:ln w="28956">
            <a:solidFill>
              <a:srgbClr val="546275"/>
            </a:solidFill>
            <a:prstDash val="solid"/>
          </a:ln>
        </p:spPr>
      </p:sp>
      <p:sp>
        <p:nvSpPr>
          <p:cNvPr id="11" name="sc:cycle/steps/1/body"/>
          <p:cNvSpPr txBox="1"/>
          <p:nvPr/>
        </p:nvSpPr>
        <p:spPr>
          <a:xfrm>
            <a:off x="2780325" y="3182112"/>
            <a:ext cx="2039661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step where AI changes cost, time or quality the most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920569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BF7F4"/>
          </a:solidFill>
          <a:ln/>
        </p:spPr>
      </p:sp>
      <p:sp>
        <p:nvSpPr>
          <p:cNvPr id="13" name="sc:cycle/steps/2/title"/>
          <p:cNvSpPr txBox="1"/>
          <p:nvPr/>
        </p:nvSpPr>
        <p:spPr>
          <a:xfrm>
            <a:off x="5249753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cycle/steps/2/icon"/>
          <p:cNvSpPr/>
          <p:nvPr/>
        </p:nvSpPr>
        <p:spPr>
          <a:xfrm>
            <a:off x="5009723" y="2709672"/>
            <a:ext cx="260604" cy="231648"/>
          </a:xfrm>
          <a:custGeom>
            <a:avLst/>
            <a:gdLst/>
            <a:ahLst/>
            <a:cxnLst/>
            <a:rect l="l" t="t" r="r" b="b"/>
            <a:pathLst>
              <a:path w="260604" h="231648">
                <a:moveTo>
                  <a:pt x="57912" y="57912"/>
                </a:moveTo>
                <a:lnTo>
                  <a:pt x="0" y="115824"/>
                </a:lnTo>
                <a:lnTo>
                  <a:pt x="57912" y="173736"/>
                </a:lnTo>
                <a:moveTo>
                  <a:pt x="202692" y="57912"/>
                </a:moveTo>
                <a:lnTo>
                  <a:pt x="260604" y="115824"/>
                </a:lnTo>
                <a:lnTo>
                  <a:pt x="202692" y="173736"/>
                </a:lnTo>
                <a:moveTo>
                  <a:pt x="159258" y="0"/>
                </a:moveTo>
                <a:lnTo>
                  <a:pt x="101346" y="231648"/>
                </a:lnTo>
              </a:path>
            </a:pathLst>
          </a:custGeom>
          <a:ln w="28956">
            <a:solidFill>
              <a:srgbClr val="546275"/>
            </a:solidFill>
            <a:prstDash val="solid"/>
          </a:ln>
        </p:spPr>
      </p:sp>
      <p:sp>
        <p:nvSpPr>
          <p:cNvPr id="15" name="sc:cycle/steps/2/body"/>
          <p:cNvSpPr txBox="1"/>
          <p:nvPr/>
        </p:nvSpPr>
        <p:spPr>
          <a:xfrm>
            <a:off x="4966289" y="3182112"/>
            <a:ext cx="2039661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data, prompts, evaluations and guardrails on the platform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106534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AC571F"/>
          </a:solidFill>
          <a:ln/>
        </p:spPr>
      </p:sp>
      <p:sp>
        <p:nvSpPr>
          <p:cNvPr id="17" name="sc:cycle/steps/3/title"/>
          <p:cNvSpPr txBox="1"/>
          <p:nvPr/>
        </p:nvSpPr>
        <p:spPr>
          <a:xfrm>
            <a:off x="7435718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and measure</a:t>
            </a:r>
            <a:endParaRPr lang="en-US" sz="15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cycle/steps/3/icon"/>
          <p:cNvSpPr/>
          <p:nvPr/>
        </p:nvSpPr>
        <p:spPr>
          <a:xfrm>
            <a:off x="7210166" y="2738628"/>
            <a:ext cx="231648" cy="188214"/>
          </a:xfrm>
          <a:custGeom>
            <a:avLst/>
            <a:gdLst/>
            <a:ahLst/>
            <a:cxnLst/>
            <a:rect l="l" t="t" r="r" b="b"/>
            <a:pathLst>
              <a:path w="231648" h="188214">
                <a:moveTo>
                  <a:pt x="0" y="188214"/>
                </a:moveTo>
                <a:lnTo>
                  <a:pt x="231648" y="188214"/>
                </a:lnTo>
                <a:moveTo>
                  <a:pt x="0" y="130302"/>
                </a:moveTo>
                <a:lnTo>
                  <a:pt x="57912" y="43434"/>
                </a:lnTo>
                <a:lnTo>
                  <a:pt x="115824" y="72390"/>
                </a:lnTo>
                <a:lnTo>
                  <a:pt x="173736" y="0"/>
                </a:lnTo>
                <a:lnTo>
                  <a:pt x="231648" y="57912"/>
                </a:lnTo>
              </a:path>
            </a:pathLst>
          </a:custGeom>
          <a:ln w="28956">
            <a:solidFill>
              <a:srgbClr val="AC571F"/>
            </a:solidFill>
            <a:prstDash val="solid"/>
          </a:ln>
        </p:spPr>
      </p:sp>
      <p:sp>
        <p:nvSpPr>
          <p:cNvPr id="19" name="sc:cycle/steps/3/body"/>
          <p:cNvSpPr txBox="1"/>
          <p:nvPr/>
        </p:nvSpPr>
        <p:spPr>
          <a:xfrm>
            <a:off x="7152254" y="3182112"/>
            <a:ext cx="2039661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it in production and track adoption and the business metric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292499" y="1682496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BF7F4"/>
          </a:solidFill>
          <a:ln/>
        </p:spPr>
      </p:sp>
      <p:sp>
        <p:nvSpPr>
          <p:cNvPr id="21" name="sc:cycle/steps/4/title"/>
          <p:cNvSpPr txBox="1"/>
          <p:nvPr/>
        </p:nvSpPr>
        <p:spPr>
          <a:xfrm>
            <a:off x="9621683" y="1682496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the product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cycle/steps/4/icon"/>
          <p:cNvSpPr/>
          <p:nvPr/>
        </p:nvSpPr>
        <p:spPr>
          <a:xfrm>
            <a:off x="9396131" y="2704086"/>
            <a:ext cx="231648" cy="242820"/>
          </a:xfrm>
          <a:custGeom>
            <a:avLst/>
            <a:gdLst/>
            <a:ahLst/>
            <a:cxnLst/>
            <a:rect l="l" t="t" r="r" b="b"/>
            <a:pathLst>
              <a:path w="231648" h="242820">
                <a:moveTo>
                  <a:pt x="231648" y="106932"/>
                </a:moveTo>
                <a:cubicBezTo>
                  <a:pt x="224370" y="54558"/>
                  <a:pt x="182942" y="13533"/>
                  <a:pt x="130500" y="6767"/>
                </a:cubicBezTo>
                <a:cubicBezTo>
                  <a:pt x="78058" y="0"/>
                  <a:pt x="27573" y="29165"/>
                  <a:pt x="7239" y="77976"/>
                </a:cubicBezTo>
                <a:moveTo>
                  <a:pt x="0" y="20064"/>
                </a:moveTo>
                <a:lnTo>
                  <a:pt x="0" y="77976"/>
                </a:lnTo>
                <a:lnTo>
                  <a:pt x="57912" y="77976"/>
                </a:lnTo>
                <a:moveTo>
                  <a:pt x="0" y="135888"/>
                </a:moveTo>
                <a:cubicBezTo>
                  <a:pt x="7278" y="188262"/>
                  <a:pt x="48706" y="229287"/>
                  <a:pt x="101148" y="236053"/>
                </a:cubicBezTo>
                <a:cubicBezTo>
                  <a:pt x="153590" y="242820"/>
                  <a:pt x="204075" y="213655"/>
                  <a:pt x="224409" y="164844"/>
                </a:cubicBezTo>
                <a:moveTo>
                  <a:pt x="231648" y="222756"/>
                </a:moveTo>
                <a:lnTo>
                  <a:pt x="231648" y="164844"/>
                </a:lnTo>
                <a:lnTo>
                  <a:pt x="173736" y="164844"/>
                </a:lnTo>
              </a:path>
            </a:pathLst>
          </a:custGeom>
          <a:ln w="28956">
            <a:solidFill>
              <a:srgbClr val="546275"/>
            </a:solidFill>
            <a:prstDash val="solid"/>
          </a:ln>
        </p:spPr>
      </p:sp>
      <p:sp>
        <p:nvSpPr>
          <p:cNvPr id="23" name="sc:cycle/steps/4/body"/>
          <p:cNvSpPr txBox="1"/>
          <p:nvPr/>
        </p:nvSpPr>
        <p:spPr>
          <a:xfrm>
            <a:off x="9338219" y="3182112"/>
            <a:ext cx="2039661" cy="2843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custom work that repeats into product features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c:cycle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en-US" sz="800" u="sng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4</a:t>
            </a:fld>
            <a:endParaRPr b="0" lang="en-US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profil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642099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profile combines production engineering, applied AI and customer judgement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profile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TO HIRE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AC571F"/>
            </a:solidFill>
            <a:prstDash val="solid"/>
          </a:ln>
        </p:spPr>
      </p:sp>
      <p:sp>
        <p:nvSpPr>
          <p:cNvPr id="5" name="sc:profile/points/0/icon"/>
          <p:cNvSpPr/>
          <p:nvPr/>
        </p:nvSpPr>
        <p:spPr>
          <a:xfrm>
            <a:off x="596646" y="2020824"/>
            <a:ext cx="288036" cy="256032"/>
          </a:xfrm>
          <a:custGeom>
            <a:avLst/>
            <a:gdLst/>
            <a:ahLst/>
            <a:cxnLst/>
            <a:rect l="l" t="t" r="r" b="b"/>
            <a:pathLst>
              <a:path w="288036" h="256032">
                <a:moveTo>
                  <a:pt x="0" y="48006"/>
                </a:moveTo>
                <a:cubicBezTo>
                  <a:pt x="0" y="21493"/>
                  <a:pt x="21493" y="0"/>
                  <a:pt x="48006" y="0"/>
                </a:cubicBezTo>
                <a:lnTo>
                  <a:pt x="240030" y="0"/>
                </a:lnTo>
                <a:cubicBezTo>
                  <a:pt x="266543" y="0"/>
                  <a:pt x="288036" y="21493"/>
                  <a:pt x="288036" y="48006"/>
                </a:cubicBezTo>
                <a:lnTo>
                  <a:pt x="288036" y="80010"/>
                </a:lnTo>
                <a:cubicBezTo>
                  <a:pt x="288036" y="106523"/>
                  <a:pt x="266543" y="128016"/>
                  <a:pt x="240030" y="128016"/>
                </a:cubicBezTo>
                <a:lnTo>
                  <a:pt x="48006" y="128016"/>
                </a:lnTo>
                <a:cubicBezTo>
                  <a:pt x="21493" y="128016"/>
                  <a:pt x="0" y="106523"/>
                  <a:pt x="0" y="80010"/>
                </a:cubicBezTo>
                <a:lnTo>
                  <a:pt x="0" y="48006"/>
                </a:lnTo>
                <a:moveTo>
                  <a:pt x="0" y="176022"/>
                </a:moveTo>
                <a:cubicBezTo>
                  <a:pt x="0" y="149509"/>
                  <a:pt x="21493" y="128016"/>
                  <a:pt x="48006" y="128016"/>
                </a:cubicBezTo>
                <a:lnTo>
                  <a:pt x="240030" y="128016"/>
                </a:lnTo>
                <a:cubicBezTo>
                  <a:pt x="266543" y="128016"/>
                  <a:pt x="288036" y="149509"/>
                  <a:pt x="288036" y="176022"/>
                </a:cubicBezTo>
                <a:lnTo>
                  <a:pt x="288036" y="208026"/>
                </a:lnTo>
                <a:cubicBezTo>
                  <a:pt x="288036" y="234539"/>
                  <a:pt x="266543" y="256032"/>
                  <a:pt x="240030" y="256032"/>
                </a:cubicBezTo>
                <a:lnTo>
                  <a:pt x="48006" y="256032"/>
                </a:lnTo>
                <a:cubicBezTo>
                  <a:pt x="21493" y="256032"/>
                  <a:pt x="0" y="234539"/>
                  <a:pt x="0" y="208026"/>
                </a:cubicBezTo>
                <a:lnTo>
                  <a:pt x="0" y="176022"/>
                </a:lnTo>
                <a:moveTo>
                  <a:pt x="64008" y="64008"/>
                </a:moveTo>
                <a:lnTo>
                  <a:pt x="64008" y="64168"/>
                </a:lnTo>
                <a:moveTo>
                  <a:pt x="64008" y="192024"/>
                </a:moveTo>
                <a:lnTo>
                  <a:pt x="64008" y="192184"/>
                </a:lnTo>
              </a:path>
            </a:pathLst>
          </a:custGeom>
          <a:ln w="32004">
            <a:solidFill>
              <a:srgbClr val="AC571F"/>
            </a:solidFill>
            <a:prstDash val="solid"/>
          </a:ln>
        </p:spPr>
      </p:sp>
      <p:sp>
        <p:nvSpPr>
          <p:cNvPr id="6" name="sc:profile/points/0/heading"/>
          <p:cNvSpPr txBox="1"/>
          <p:nvPr/>
        </p:nvSpPr>
        <p:spPr>
          <a:xfrm>
            <a:off x="548640" y="2542032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engineering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414418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AC571F"/>
            </a:solidFill>
            <a:prstDash val="solid"/>
          </a:ln>
        </p:spPr>
      </p:sp>
      <p:sp>
        <p:nvSpPr>
          <p:cNvPr id="8" name="sc:profile/points/1/icon"/>
          <p:cNvSpPr/>
          <p:nvPr/>
        </p:nvSpPr>
        <p:spPr>
          <a:xfrm>
            <a:off x="4462424" y="2004822"/>
            <a:ext cx="288036" cy="288036"/>
          </a:xfrm>
          <a:custGeom>
            <a:avLst/>
            <a:gdLst/>
            <a:ahLst/>
            <a:cxnLst/>
            <a:rect l="l" t="t" r="r" b="b"/>
            <a:pathLst>
              <a:path w="288036" h="288036">
                <a:moveTo>
                  <a:pt x="200025" y="160020"/>
                </a:moveTo>
                <a:cubicBezTo>
                  <a:pt x="169093" y="160020"/>
                  <a:pt x="144018" y="185095"/>
                  <a:pt x="144018" y="216027"/>
                </a:cubicBezTo>
                <a:lnTo>
                  <a:pt x="144018" y="232029"/>
                </a:lnTo>
                <a:cubicBezTo>
                  <a:pt x="144018" y="262961"/>
                  <a:pt x="169093" y="288036"/>
                  <a:pt x="200025" y="288036"/>
                </a:cubicBezTo>
                <a:cubicBezTo>
                  <a:pt x="230957" y="288036"/>
                  <a:pt x="256032" y="262961"/>
                  <a:pt x="256032" y="232029"/>
                </a:cubicBezTo>
                <a:lnTo>
                  <a:pt x="256032" y="203225"/>
                </a:lnTo>
                <a:moveTo>
                  <a:pt x="88011" y="160020"/>
                </a:moveTo>
                <a:cubicBezTo>
                  <a:pt x="118943" y="160020"/>
                  <a:pt x="144018" y="185095"/>
                  <a:pt x="144018" y="216027"/>
                </a:cubicBezTo>
                <a:lnTo>
                  <a:pt x="144018" y="232029"/>
                </a:lnTo>
                <a:cubicBezTo>
                  <a:pt x="144018" y="262961"/>
                  <a:pt x="118943" y="288036"/>
                  <a:pt x="88011" y="288036"/>
                </a:cubicBezTo>
                <a:cubicBezTo>
                  <a:pt x="57079" y="288036"/>
                  <a:pt x="32004" y="262961"/>
                  <a:pt x="32004" y="232029"/>
                </a:cubicBezTo>
                <a:lnTo>
                  <a:pt x="32004" y="203225"/>
                </a:lnTo>
                <a:moveTo>
                  <a:pt x="232029" y="208026"/>
                </a:moveTo>
                <a:cubicBezTo>
                  <a:pt x="262961" y="208026"/>
                  <a:pt x="288036" y="182951"/>
                  <a:pt x="288036" y="152019"/>
                </a:cubicBezTo>
                <a:cubicBezTo>
                  <a:pt x="288036" y="121087"/>
                  <a:pt x="262961" y="96012"/>
                  <a:pt x="232029" y="96012"/>
                </a:cubicBezTo>
                <a:lnTo>
                  <a:pt x="224028" y="96012"/>
                </a:lnTo>
                <a:moveTo>
                  <a:pt x="256032" y="100813"/>
                </a:moveTo>
                <a:lnTo>
                  <a:pt x="256032" y="56007"/>
                </a:lnTo>
                <a:cubicBezTo>
                  <a:pt x="256032" y="25075"/>
                  <a:pt x="230957" y="0"/>
                  <a:pt x="200025" y="0"/>
                </a:cubicBezTo>
                <a:cubicBezTo>
                  <a:pt x="169093" y="0"/>
                  <a:pt x="144018" y="25075"/>
                  <a:pt x="144018" y="56007"/>
                </a:cubicBezTo>
                <a:moveTo>
                  <a:pt x="56007" y="208026"/>
                </a:moveTo>
                <a:cubicBezTo>
                  <a:pt x="25075" y="208026"/>
                  <a:pt x="0" y="182951"/>
                  <a:pt x="0" y="152019"/>
                </a:cubicBezTo>
                <a:cubicBezTo>
                  <a:pt x="0" y="121087"/>
                  <a:pt x="25075" y="96012"/>
                  <a:pt x="56007" y="96012"/>
                </a:cubicBezTo>
                <a:lnTo>
                  <a:pt x="64008" y="96012"/>
                </a:lnTo>
                <a:moveTo>
                  <a:pt x="32004" y="100813"/>
                </a:moveTo>
                <a:lnTo>
                  <a:pt x="32004" y="56007"/>
                </a:lnTo>
                <a:cubicBezTo>
                  <a:pt x="32004" y="25075"/>
                  <a:pt x="57079" y="0"/>
                  <a:pt x="88011" y="0"/>
                </a:cubicBezTo>
                <a:cubicBezTo>
                  <a:pt x="118943" y="0"/>
                  <a:pt x="144018" y="25075"/>
                  <a:pt x="144018" y="56007"/>
                </a:cubicBezTo>
                <a:lnTo>
                  <a:pt x="144018" y="216027"/>
                </a:lnTo>
              </a:path>
            </a:pathLst>
          </a:custGeom>
          <a:ln w="32004">
            <a:solidFill>
              <a:srgbClr val="AC571F"/>
            </a:solidFill>
            <a:prstDash val="solid"/>
          </a:ln>
        </p:spPr>
      </p:sp>
      <p:sp>
        <p:nvSpPr>
          <p:cNvPr id="9" name="sc:profile/points/1/heading"/>
          <p:cNvSpPr txBox="1"/>
          <p:nvPr/>
        </p:nvSpPr>
        <p:spPr>
          <a:xfrm>
            <a:off x="4414418" y="2542032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Applied AI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80197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AC571F"/>
            </a:solidFill>
            <a:prstDash val="solid"/>
          </a:ln>
        </p:spPr>
      </p:sp>
      <p:sp>
        <p:nvSpPr>
          <p:cNvPr id="11" name="sc:profile/points/2/icon"/>
          <p:cNvSpPr/>
          <p:nvPr/>
        </p:nvSpPr>
        <p:spPr>
          <a:xfrm>
            <a:off x="8322662" y="2016719"/>
            <a:ext cx="298828" cy="260137"/>
          </a:xfrm>
          <a:custGeom>
            <a:avLst/>
            <a:gdLst/>
            <a:ahLst/>
            <a:cxnLst/>
            <a:rect l="l" t="t" r="r" b="b"/>
            <a:pathLst>
              <a:path w="298828" h="260137">
                <a:moveTo>
                  <a:pt x="269574" y="141274"/>
                </a:moveTo>
                <a:lnTo>
                  <a:pt x="149559" y="260137"/>
                </a:lnTo>
                <a:lnTo>
                  <a:pt x="29544" y="141274"/>
                </a:lnTo>
                <a:cubicBezTo>
                  <a:pt x="7962" y="120273"/>
                  <a:pt x="0" y="88932"/>
                  <a:pt x="8941" y="60177"/>
                </a:cubicBezTo>
                <a:cubicBezTo>
                  <a:pt x="17882" y="31421"/>
                  <a:pt x="42212" y="10121"/>
                  <a:pt x="71898" y="5061"/>
                </a:cubicBezTo>
                <a:cubicBezTo>
                  <a:pt x="101583" y="0"/>
                  <a:pt x="131596" y="12036"/>
                  <a:pt x="149559" y="36205"/>
                </a:cubicBezTo>
                <a:cubicBezTo>
                  <a:pt x="167598" y="12215"/>
                  <a:pt x="197546" y="339"/>
                  <a:pt x="227124" y="5446"/>
                </a:cubicBezTo>
                <a:cubicBezTo>
                  <a:pt x="256702" y="10554"/>
                  <a:pt x="280933" y="31787"/>
                  <a:pt x="289880" y="60438"/>
                </a:cubicBezTo>
                <a:cubicBezTo>
                  <a:pt x="298828" y="89089"/>
                  <a:pt x="290988" y="120337"/>
                  <a:pt x="269574" y="141370"/>
                </a:cubicBezTo>
                <a:moveTo>
                  <a:pt x="149559" y="36109"/>
                </a:moveTo>
                <a:lnTo>
                  <a:pt x="96864" y="88804"/>
                </a:lnTo>
                <a:cubicBezTo>
                  <a:pt x="90618" y="95053"/>
                  <a:pt x="90618" y="105182"/>
                  <a:pt x="96864" y="111431"/>
                </a:cubicBezTo>
                <a:lnTo>
                  <a:pt x="105554" y="120120"/>
                </a:lnTo>
                <a:cubicBezTo>
                  <a:pt x="116595" y="131161"/>
                  <a:pt x="134517" y="131161"/>
                  <a:pt x="145559" y="120120"/>
                </a:cubicBezTo>
                <a:lnTo>
                  <a:pt x="161561" y="104118"/>
                </a:lnTo>
                <a:cubicBezTo>
                  <a:pt x="181445" y="84233"/>
                  <a:pt x="213685" y="84233"/>
                  <a:pt x="233570" y="104118"/>
                </a:cubicBezTo>
                <a:lnTo>
                  <a:pt x="269574" y="140122"/>
                </a:lnTo>
                <a:moveTo>
                  <a:pt x="157560" y="188128"/>
                </a:moveTo>
                <a:lnTo>
                  <a:pt x="189564" y="220132"/>
                </a:lnTo>
                <a:moveTo>
                  <a:pt x="197565" y="148123"/>
                </a:moveTo>
                <a:lnTo>
                  <a:pt x="229569" y="180127"/>
                </a:lnTo>
              </a:path>
            </a:pathLst>
          </a:custGeom>
          <a:ln w="32004">
            <a:solidFill>
              <a:srgbClr val="AC571F"/>
            </a:solidFill>
            <a:prstDash val="solid"/>
          </a:ln>
        </p:spPr>
      </p:sp>
      <p:sp>
        <p:nvSpPr>
          <p:cNvPr id="12" name="sc:profile/points/2/heading"/>
          <p:cNvSpPr txBox="1"/>
          <p:nvPr/>
        </p:nvSpPr>
        <p:spPr>
          <a:xfrm>
            <a:off x="8280197" y="2542032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judgement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profile/points/0/body"/>
          <p:cNvSpPr txBox="1"/>
          <p:nvPr/>
        </p:nvSpPr>
        <p:spPr>
          <a:xfrm>
            <a:off x="548640" y="2980944"/>
            <a:ext cx="3362858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Full-stack and data skills; integrates with legacy systems and owns reliability after go-live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profile/points/1/body"/>
          <p:cNvSpPr txBox="1"/>
          <p:nvPr/>
        </p:nvSpPr>
        <p:spPr>
          <a:xfrm>
            <a:off x="4414418" y="2980944"/>
            <a:ext cx="3362858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with model APIs, retrieval, evaluations and guardrails — and knows when not to use a model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profile/points/2/body"/>
          <p:cNvSpPr txBox="1"/>
          <p:nvPr/>
        </p:nvSpPr>
        <p:spPr>
          <a:xfrm>
            <a:off x="8280197" y="2980944"/>
            <a:ext cx="3362858" cy="3090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Scopes problems with domain experts, explains trade-offs and says no to low-value requests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profile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www.paraform.com/blog/forward-deployed-ai-engineer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 Forward Deployed AI Engineer? (2026)</a:t>
            </a:r>
            <a:endParaRPr lang="en-US" sz="800" u="sng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5</a:t>
            </a:fld>
            <a:endParaRPr b="0" lang="en-US" kern="400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organisatio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 and platform are usually ready; staff placement and skills are not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organisatio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HAS TO CHANGE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874701" y="2257460"/>
            <a:ext cx="4442292" cy="0"/>
          </a:xfrm>
          <a:custGeom>
            <a:avLst/>
            <a:gdLst/>
            <a:ahLst/>
            <a:cxnLst/>
            <a:rect l="0" t="0" r="r" b="b"/>
            <a:pathLst>
              <a:path w="4442292" h="0" fill="none">
                <a:moveTo>
                  <a:pt x="0" y="0"/>
                </a:moveTo>
                <a:lnTo>
                  <a:pt x="4442292" y="0"/>
                </a:lnTo>
              </a:path>
            </a:pathLst>
          </a:cu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74701" y="2257460"/>
            <a:ext cx="2221146" cy="1322416"/>
          </a:xfrm>
          <a:prstGeom prst="line">
            <a:avLst/>
          </a:pr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316994" y="2257460"/>
            <a:ext cx="1817301" cy="1322416"/>
          </a:xfrm>
          <a:prstGeom prst="line">
            <a:avLst/>
          </a:pr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H="1">
            <a:off x="6095848" y="2257460"/>
            <a:ext cx="2221146" cy="1322416"/>
          </a:xfrm>
          <a:prstGeom prst="line">
            <a:avLst/>
          </a:pr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H="1">
            <a:off x="8316994" y="3579876"/>
            <a:ext cx="1817301" cy="1322416"/>
          </a:xfrm>
          <a:prstGeom prst="line">
            <a:avLst/>
          </a:pr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H="1">
            <a:off x="6095848" y="3579876"/>
            <a:ext cx="4038448" cy="0"/>
          </a:xfrm>
          <a:custGeom>
            <a:avLst/>
            <a:gdLst/>
            <a:ahLst/>
            <a:cxnLst/>
            <a:rect l="0" t="0" r="r" b="b"/>
            <a:pathLst>
              <a:path w="4038448" h="0" fill="none">
                <a:moveTo>
                  <a:pt x="0" y="0"/>
                </a:moveTo>
                <a:lnTo>
                  <a:pt x="4038448" y="0"/>
                </a:lnTo>
              </a:path>
            </a:pathLst>
          </a:cu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H="1">
            <a:off x="3874701" y="4902292"/>
            <a:ext cx="4442292" cy="0"/>
          </a:xfrm>
          <a:custGeom>
            <a:avLst/>
            <a:gdLst/>
            <a:ahLst/>
            <a:cxnLst/>
            <a:rect l="0" t="0" r="r" b="b"/>
            <a:pathLst>
              <a:path w="4442292" h="0" fill="none">
                <a:moveTo>
                  <a:pt x="0" y="0"/>
                </a:moveTo>
                <a:lnTo>
                  <a:pt x="4442292" y="0"/>
                </a:lnTo>
              </a:path>
            </a:pathLst>
          </a:cu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H="1" flipV="1">
            <a:off x="6095848" y="3579876"/>
            <a:ext cx="2221146" cy="1322416"/>
          </a:xfrm>
          <a:prstGeom prst="line">
            <a:avLst/>
          </a:pr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H="1" flipV="1">
            <a:off x="2057400" y="3579876"/>
            <a:ext cx="1817301" cy="1322416"/>
          </a:xfrm>
          <a:prstGeom prst="line">
            <a:avLst/>
          </a:pr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3874701" y="3579876"/>
            <a:ext cx="2221146" cy="1322416"/>
          </a:xfrm>
          <a:prstGeom prst="line">
            <a:avLst/>
          </a:pr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2057400" y="2257460"/>
            <a:ext cx="1817301" cy="1322416"/>
          </a:xfrm>
          <a:prstGeom prst="line">
            <a:avLst/>
          </a:pr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057400" y="3579876"/>
            <a:ext cx="4038448" cy="0"/>
          </a:xfrm>
          <a:custGeom>
            <a:avLst/>
            <a:gdLst/>
            <a:ahLst/>
            <a:cxnLst/>
            <a:rect l="0" t="0" r="r" b="b"/>
            <a:pathLst>
              <a:path w="4038448" h="0" fill="none">
                <a:moveTo>
                  <a:pt x="0" y="0"/>
                </a:moveTo>
                <a:lnTo>
                  <a:pt x="4038448" y="0"/>
                </a:lnTo>
              </a:path>
            </a:pathLst>
          </a:custGeom>
          <a:noFill/>
          <a:ln w="15875">
            <a:solidFill>
              <a:srgbClr val="C9CED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365941" y="1682496"/>
            <a:ext cx="3017520" cy="1149927"/>
          </a:xfrm>
          <a:prstGeom prst="rect">
            <a:avLst/>
          </a:prstGeom>
          <a:solidFill>
            <a:srgbClr val="FBF7F4"/>
          </a:solidFill>
          <a:ln w="12700">
            <a:solidFill>
              <a:srgbClr val="C9CE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2512245" y="1792224"/>
            <a:ext cx="1709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277037" y="1792224"/>
            <a:ext cx="960120" cy="21945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9CED4"/>
            </a:solidFill>
            <a:prstDash val="solid"/>
          </a:ln>
        </p:spPr>
      </p:sp>
      <p:sp>
        <p:nvSpPr>
          <p:cNvPr id="19" name="sc:organisation/strategy/status"/>
          <p:cNvSpPr txBox="1"/>
          <p:nvPr/>
        </p:nvSpPr>
        <p:spPr>
          <a:xfrm>
            <a:off x="4277037" y="1792224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ALIGNED</a:t>
            </a:r>
            <a:endParaRPr lang="en-US" sz="800" b="1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c:organisation/strategy/points"/>
          <p:cNvSpPr txBox="1"/>
          <p:nvPr/>
        </p:nvSpPr>
        <p:spPr>
          <a:xfrm>
            <a:off x="2512245" y="2103120"/>
            <a:ext cx="2724912" cy="6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is among the top company priorities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808234" y="1682496"/>
            <a:ext cx="3017520" cy="1149927"/>
          </a:xfrm>
          <a:prstGeom prst="rect">
            <a:avLst/>
          </a:prstGeom>
          <a:solidFill>
            <a:srgbClr val="FBF7F4"/>
          </a:solidFill>
          <a:ln w="12700">
            <a:solidFill>
              <a:srgbClr val="C9CED4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954538" y="1792224"/>
            <a:ext cx="1709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719330" y="1792224"/>
            <a:ext cx="960120" cy="219456"/>
          </a:xfrm>
          <a:prstGeom prst="roundRect">
            <a:avLst>
              <a:gd name="adj" fmla="val 50000"/>
            </a:avLst>
          </a:prstGeom>
          <a:solidFill>
            <a:srgbClr val="C9CED4"/>
          </a:solidFill>
          <a:ln w="9525">
            <a:solidFill>
              <a:srgbClr val="C9CED4"/>
            </a:solidFill>
            <a:prstDash val="solid"/>
          </a:ln>
        </p:spPr>
      </p:sp>
      <p:sp>
        <p:nvSpPr>
          <p:cNvPr id="24" name="sc:organisation/structure/status"/>
          <p:cNvSpPr txBox="1"/>
          <p:nvPr/>
        </p:nvSpPr>
        <p:spPr>
          <a:xfrm>
            <a:off x="8719330" y="1792224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PARTIAL</a:t>
            </a:r>
            <a:endParaRPr lang="en-US" sz="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c:organisation/structure/points"/>
          <p:cNvSpPr txBox="1"/>
          <p:nvPr/>
        </p:nvSpPr>
        <p:spPr>
          <a:xfrm>
            <a:off x="6954538" y="2103120"/>
            <a:ext cx="2724912" cy="6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team sits in IT, far from the business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625535" y="3004912"/>
            <a:ext cx="3017520" cy="1149927"/>
          </a:xfrm>
          <a:prstGeom prst="rect">
            <a:avLst/>
          </a:prstGeom>
          <a:solidFill>
            <a:srgbClr val="FBF7F4"/>
          </a:solidFill>
          <a:ln w="12700">
            <a:solidFill>
              <a:srgbClr val="C9CED4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771839" y="3114640"/>
            <a:ext cx="1709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SYSTEMS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0536631" y="3114640"/>
            <a:ext cx="960120" cy="21945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C9CED4"/>
            </a:solidFill>
            <a:prstDash val="solid"/>
          </a:ln>
        </p:spPr>
      </p:sp>
      <p:sp>
        <p:nvSpPr>
          <p:cNvPr id="29" name="sc:organisation/systems/status"/>
          <p:cNvSpPr txBox="1"/>
          <p:nvPr/>
        </p:nvSpPr>
        <p:spPr>
          <a:xfrm>
            <a:off x="10536631" y="3114640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ALIGNED</a:t>
            </a:r>
            <a:endParaRPr lang="en-US" sz="800" b="1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0" name="sc:organisation/systems/points"/>
          <p:cNvSpPr txBox="1"/>
          <p:nvPr/>
        </p:nvSpPr>
        <p:spPr>
          <a:xfrm>
            <a:off x="8771839" y="3425536"/>
            <a:ext cx="2724912" cy="6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platform and model access in place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808234" y="4327329"/>
            <a:ext cx="3017520" cy="1149927"/>
          </a:xfrm>
          <a:prstGeom prst="rect">
            <a:avLst/>
          </a:prstGeom>
          <a:solidFill>
            <a:srgbClr val="FBF7F4"/>
          </a:solidFill>
          <a:ln w="12700">
            <a:solidFill>
              <a:srgbClr val="C9CED4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954538" y="4437057"/>
            <a:ext cx="1709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STYLE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719330" y="4437057"/>
            <a:ext cx="960120" cy="219456"/>
          </a:xfrm>
          <a:prstGeom prst="roundRect">
            <a:avLst>
              <a:gd name="adj" fmla="val 50000"/>
            </a:avLst>
          </a:prstGeom>
          <a:solidFill>
            <a:srgbClr val="C9CED4"/>
          </a:solidFill>
          <a:ln w="9525">
            <a:solidFill>
              <a:srgbClr val="C9CED4"/>
            </a:solidFill>
            <a:prstDash val="solid"/>
          </a:ln>
        </p:spPr>
      </p:sp>
      <p:sp>
        <p:nvSpPr>
          <p:cNvPr id="34" name="sc:organisation/style/status"/>
          <p:cNvSpPr txBox="1"/>
          <p:nvPr/>
        </p:nvSpPr>
        <p:spPr>
          <a:xfrm>
            <a:off x="8719330" y="4437057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PARTIAL</a:t>
            </a:r>
            <a:endParaRPr lang="en-US" sz="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5" name="sc:organisation/style/points"/>
          <p:cNvSpPr txBox="1"/>
          <p:nvPr/>
        </p:nvSpPr>
        <p:spPr>
          <a:xfrm>
            <a:off x="6954538" y="4747953"/>
            <a:ext cx="2724912" cy="6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 sponsor AI but rarely use it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2365941" y="4327329"/>
            <a:ext cx="3017520" cy="1149927"/>
          </a:xfrm>
          <a:prstGeom prst="rect">
            <a:avLst/>
          </a:prstGeom>
          <a:solidFill>
            <a:srgbClr val="FBF7F4"/>
          </a:solidFill>
          <a:ln w="12700">
            <a:solidFill>
              <a:srgbClr val="AC571F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2512245" y="4437057"/>
            <a:ext cx="1709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277037" y="4437057"/>
            <a:ext cx="960120" cy="219456"/>
          </a:xfrm>
          <a:prstGeom prst="roundRect">
            <a:avLst>
              <a:gd name="adj" fmla="val 50000"/>
            </a:avLst>
          </a:prstGeom>
          <a:solidFill>
            <a:srgbClr val="AC571F"/>
          </a:solidFill>
          <a:ln w="9525">
            <a:solidFill>
              <a:srgbClr val="AC571F"/>
            </a:solidFill>
            <a:prstDash val="solid"/>
          </a:ln>
        </p:spPr>
      </p:sp>
      <p:sp>
        <p:nvSpPr>
          <p:cNvPr id="39" name="sc:organisation/staff/status"/>
          <p:cNvSpPr txBox="1"/>
          <p:nvPr/>
        </p:nvSpPr>
        <p:spPr>
          <a:xfrm>
            <a:off x="4277037" y="4437057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</a:t>
            </a:r>
            <a:endParaRPr lang="en-US" sz="8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0" name="sc:organisation/staff/points"/>
          <p:cNvSpPr txBox="1"/>
          <p:nvPr/>
        </p:nvSpPr>
        <p:spPr>
          <a:xfrm>
            <a:off x="2512245" y="4747953"/>
            <a:ext cx="2724912" cy="6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engineers placed with business teams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548640" y="3004912"/>
            <a:ext cx="3017520" cy="1149927"/>
          </a:xfrm>
          <a:prstGeom prst="rect">
            <a:avLst/>
          </a:prstGeom>
          <a:solidFill>
            <a:srgbClr val="FBF7F4"/>
          </a:solidFill>
          <a:ln w="12700">
            <a:solidFill>
              <a:srgbClr val="AC571F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694944" y="3114640"/>
            <a:ext cx="1709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2459736" y="3114640"/>
            <a:ext cx="960120" cy="219456"/>
          </a:xfrm>
          <a:prstGeom prst="roundRect">
            <a:avLst>
              <a:gd name="adj" fmla="val 50000"/>
            </a:avLst>
          </a:prstGeom>
          <a:solidFill>
            <a:srgbClr val="AC571F"/>
          </a:solidFill>
          <a:ln w="9525">
            <a:solidFill>
              <a:srgbClr val="AC571F"/>
            </a:solidFill>
            <a:prstDash val="solid"/>
          </a:ln>
        </p:spPr>
      </p:sp>
      <p:sp>
        <p:nvSpPr>
          <p:cNvPr id="44" name="sc:organisation/skills/status"/>
          <p:cNvSpPr txBox="1"/>
          <p:nvPr/>
        </p:nvSpPr>
        <p:spPr>
          <a:xfrm>
            <a:off x="2459736" y="3114640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</a:t>
            </a:r>
            <a:endParaRPr lang="en-US" sz="8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5" name="sc:organisation/skills/points"/>
          <p:cNvSpPr txBox="1"/>
          <p:nvPr/>
        </p:nvSpPr>
        <p:spPr>
          <a:xfrm>
            <a:off x="694944" y="3425536"/>
            <a:ext cx="2724912" cy="6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people can scope and evaluate a use case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4587088" y="3004912"/>
            <a:ext cx="3017520" cy="1149927"/>
          </a:xfrm>
          <a:prstGeom prst="rect">
            <a:avLst/>
          </a:prstGeom>
          <a:solidFill>
            <a:srgbClr val="F3E7E0"/>
          </a:solidFill>
          <a:ln w="12700">
            <a:solidFill>
              <a:srgbClr val="C9CED4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733392" y="3114640"/>
            <a:ext cx="17099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VALUES</a:t>
            </a:r>
            <a:endParaRPr lang="en-US" sz="1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498184" y="3114640"/>
            <a:ext cx="960120" cy="219456"/>
          </a:xfrm>
          <a:prstGeom prst="roundRect">
            <a:avLst>
              <a:gd name="adj" fmla="val 50000"/>
            </a:avLst>
          </a:prstGeom>
          <a:solidFill>
            <a:srgbClr val="C9CED4"/>
          </a:solidFill>
          <a:ln w="9525">
            <a:solidFill>
              <a:srgbClr val="C9CED4"/>
            </a:solidFill>
            <a:prstDash val="solid"/>
          </a:ln>
        </p:spPr>
      </p:sp>
      <p:sp>
        <p:nvSpPr>
          <p:cNvPr id="49" name="sc:organisation/sharedValues/status"/>
          <p:cNvSpPr txBox="1"/>
          <p:nvPr/>
        </p:nvSpPr>
        <p:spPr>
          <a:xfrm>
            <a:off x="6498184" y="3114640"/>
            <a:ext cx="960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PARTIAL</a:t>
            </a:r>
            <a:endParaRPr lang="en-US" sz="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0" name="sc:organisation/sharedValues/points"/>
          <p:cNvSpPr txBox="1"/>
          <p:nvPr/>
        </p:nvSpPr>
        <p:spPr>
          <a:xfrm>
            <a:off x="4733392" y="3425536"/>
            <a:ext cx="2724912" cy="6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Pilots are celebrated; production use is not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1" name="sc:organisation/takeaway"/>
          <p:cNvSpPr txBox="1"/>
          <p:nvPr/>
        </p:nvSpPr>
        <p:spPr>
          <a:xfrm>
            <a:off x="548640" y="5614416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 staff and skills first — that is exactly what an FDE pilot tests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2" name="sc:organisation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planning assumptions for a typical enterprise</a:t>
            </a:r>
            <a:endParaRPr lang="en-US" sz="8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6</a:t>
            </a:fld>
            <a:endParaRPr b="0" lang="en-US" kern="400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pilot-plan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pilot targets 40 weekly users and a third of tasks automated by week 12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pilot-plan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PILOT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pilot-plan/chart/label"/>
          <p:cNvSpPr txBox="1"/>
          <p:nvPr/>
        </p:nvSpPr>
        <p:spPr>
          <a:xfrm>
            <a:off x="548640" y="1682496"/>
            <a:ext cx="726779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active users, and share of tasks handled end to end, %</a:t>
            </a:r>
            <a:endParaRPr lang="en-US" sz="1000" b="1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5" name="Chart 0" descr="Chart: Weekly active users — Week 2 8, Week 4 15, Week 6 24, Week 8 32, Week 10 38, Week 12 42; Tasks handled end to end — Week 2 5, Week 4 12, Week 6 20, Week 8 28, Week 10 33, Week 12 36"/>
          <p:cNvGraphicFramePr/>
          <p:nvPr/>
        </p:nvGraphicFramePr>
        <p:xfrm>
          <a:off x="548640" y="2066544"/>
          <a:ext cx="7267799" cy="400507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34938" y="5096779"/>
            <a:ext cx="1038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1846238" y="4795865"/>
            <a:ext cx="1038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3057537" y="4408976"/>
            <a:ext cx="1038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4268837" y="4065074"/>
            <a:ext cx="1038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480137" y="3807148"/>
            <a:ext cx="1038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6691437" y="3635197"/>
            <a:ext cx="103870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697090" y="3279496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5%</a:t>
            </a:r>
            <a:endParaRPr lang="en-US" sz="1000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Text 10"/>
          <p:cNvSpPr txBox="1"/>
          <p:nvPr/>
        </p:nvSpPr>
        <p:spPr>
          <a:xfrm>
            <a:off x="1908390" y="309418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000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Text 11"/>
          <p:cNvSpPr txBox="1"/>
          <p:nvPr/>
        </p:nvSpPr>
        <p:spPr>
          <a:xfrm>
            <a:off x="3119689" y="2882395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</a:t>
            </a:r>
            <a:endParaRPr lang="en-US" sz="1000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Text 12"/>
          <p:cNvSpPr txBox="1"/>
          <p:nvPr/>
        </p:nvSpPr>
        <p:spPr>
          <a:xfrm>
            <a:off x="4330989" y="267060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28%</a:t>
            </a:r>
            <a:endParaRPr lang="en-US" sz="1000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Text 13"/>
          <p:cNvSpPr txBox="1"/>
          <p:nvPr/>
        </p:nvSpPr>
        <p:spPr>
          <a:xfrm>
            <a:off x="5542289" y="253824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33%</a:t>
            </a:r>
            <a:endParaRPr lang="en-US" sz="1000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Text 14"/>
          <p:cNvSpPr txBox="1"/>
          <p:nvPr/>
        </p:nvSpPr>
        <p:spPr>
          <a:xfrm>
            <a:off x="6753589" y="2458822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833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36%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548640" y="2139696"/>
            <a:ext cx="128016" cy="128016"/>
          </a:xfrm>
          <a:prstGeom prst="rect">
            <a:avLst/>
          </a:prstGeom>
          <a:solidFill>
            <a:srgbClr val="A1A9B3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731520" y="2093976"/>
            <a:ext cx="14676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Weekly active users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2610612" y="2203704"/>
            <a:ext cx="201168" cy="0"/>
          </a:xfrm>
          <a:custGeom>
            <a:avLst/>
            <a:gdLst/>
            <a:ahLst/>
            <a:cxnLst/>
            <a:rect l="0" t="0" r="r" b="b"/>
            <a:pathLst>
              <a:path w="201168" h="0" fill="none">
                <a:moveTo>
                  <a:pt x="0" y="0"/>
                </a:moveTo>
                <a:lnTo>
                  <a:pt x="201168" y="0"/>
                </a:lnTo>
              </a:path>
            </a:pathLst>
          </a:custGeom>
          <a:noFill/>
          <a:ln w="28575">
            <a:solidFill>
              <a:srgbClr val="AC571F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2866644" y="2093976"/>
            <a:ext cx="18105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833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handled end to end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8182199" y="1682496"/>
            <a:ext cx="3460857" cy="4389120"/>
          </a:xfrm>
          <a:prstGeom prst="rect">
            <a:avLst/>
          </a:prstGeom>
          <a:solidFill>
            <a:srgbClr val="FBF7F4"/>
          </a:solidFill>
          <a:ln/>
        </p:spPr>
      </p:sp>
      <p:sp>
        <p:nvSpPr>
          <p:cNvPr id="23" name="Shape 20"/>
          <p:cNvSpPr/>
          <p:nvPr/>
        </p:nvSpPr>
        <p:spPr>
          <a:xfrm>
            <a:off x="8182199" y="1682496"/>
            <a:ext cx="54864" cy="4389120"/>
          </a:xfrm>
          <a:prstGeom prst="rect">
            <a:avLst/>
          </a:prstGeom>
          <a:solidFill>
            <a:srgbClr val="AC571F"/>
          </a:solidFill>
          <a:ln/>
        </p:spPr>
      </p:sp>
      <p:sp>
        <p:nvSpPr>
          <p:cNvPr id="24" name="sc:pilot-plan/takeaway/headline"/>
          <p:cNvSpPr txBox="1"/>
          <p:nvPr/>
        </p:nvSpPr>
        <p:spPr>
          <a:xfrm>
            <a:off x="8456519" y="1956816"/>
            <a:ext cx="2957937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numbers decide whether to scale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c:pilot-plan/takeaway/points"/>
          <p:cNvSpPr txBox="1"/>
          <p:nvPr/>
        </p:nvSpPr>
        <p:spPr>
          <a:xfrm>
            <a:off x="8456519" y="2642616"/>
            <a:ext cx="2957937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Users show adoption; automation shows value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8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both with the business owner every week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c:pilot-plan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planning assumptions for a typical enterprise</a:t>
            </a:r>
            <a:endParaRPr lang="en-US" sz="8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7</a:t>
            </a:fld>
            <a:endParaRPr b="0" lang="en-US" kern="400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budget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one-quarter pilot costs about $206k, two-thirds of it the engineer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budget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PILOT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82496"/>
          <a:ext cx="11094415" cy="914400"/>
        </p:xfrm>
        <a:graphic>
          <a:graphicData uri="http://schemas.openxmlformats.org/drawingml/2006/table">
            <a:tbl>
              <a:tblPr/>
              <a:tblGrid>
                <a:gridCol w="2721272"/>
                <a:gridCol w="2093286"/>
                <a:gridCol w="2093286"/>
                <a:gridCol w="2093286"/>
                <a:gridCol w="2093286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4627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Item</a:t>
                      </a:r>
                      <a:endParaRPr lang="en-US" sz="1200" b="1" dirty="0">
                        <a:solidFill>
                          <a:srgbClr val="546275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4627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Month 1</a:t>
                      </a:r>
                      <a:endParaRPr lang="en-US" sz="1200" b="1" dirty="0">
                        <a:solidFill>
                          <a:srgbClr val="546275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4627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Month 2</a:t>
                      </a:r>
                      <a:endParaRPr lang="en-US" sz="1200" b="1" dirty="0">
                        <a:solidFill>
                          <a:srgbClr val="546275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4627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Month 3</a:t>
                      </a:r>
                      <a:endParaRPr lang="en-US" sz="1200" b="1" dirty="0">
                        <a:solidFill>
                          <a:srgbClr val="546275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4627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200" b="1" dirty="0">
                        <a:solidFill>
                          <a:srgbClr val="546275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Forward Deployed Engineer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E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$45k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E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$45k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E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$45k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E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$135k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7E0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Model and platform usage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$8k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$12k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$15k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$35k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Business owner time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$6k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$6k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$6k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$18k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Evaluation and security review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$10k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$4k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$18k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$69k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$67k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$70k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$206k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CE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c:budget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data.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 planning assumptions for a typical enterprise</a:t>
            </a:r>
            <a:endParaRPr lang="en-US" sz="8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8</a:t>
            </a:fld>
            <a:endParaRPr b="0" lang="en-US" kern="400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ask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one FDE on your highest-value AI workflow for one quarter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ask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DO</a:t>
            </a:r>
            <a:endParaRPr lang="en-US" sz="10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4042142" cy="4389120"/>
          </a:xfrm>
          <a:prstGeom prst="rect">
            <a:avLst/>
          </a:prstGeom>
          <a:solidFill>
            <a:srgbClr val="AC571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48256"/>
            <a:ext cx="33106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</a:t>
            </a:r>
            <a:endParaRPr lang="en-US" sz="10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2432304"/>
            <a:ext cx="457200" cy="0"/>
          </a:xfrm>
          <a:custGeom>
            <a:avLst/>
            <a:gdLst/>
            <a:ahLst/>
            <a:cxnLst/>
            <a:rect l="0" t="0" r="r" b="b"/>
            <a:pathLst>
              <a:path w="457200" h="0" fill="none">
                <a:moveTo>
                  <a:pt x="0" y="0"/>
                </a:moveTo>
                <a:lnTo>
                  <a:pt x="45720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7" name="sc:ask/decision"/>
          <p:cNvSpPr txBox="1"/>
          <p:nvPr/>
        </p:nvSpPr>
        <p:spPr>
          <a:xfrm>
            <a:off x="914400" y="2688336"/>
            <a:ext cx="331062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333"/>
              </a:lnSpc>
              <a:buNone/>
            </a:pPr>
            <a:r>
              <a:rPr lang="en-US" sz="22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a one-quarter pilot, about $206k, with one Forward Deployed Engineer on one production workflow</a:t>
            </a:r>
            <a:endParaRPr lang="en-US" sz="22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47982" y="16824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12700">
            <a:solidFill>
              <a:srgbClr val="0B1F3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47982" y="1682496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ask/steps/0/action"/>
          <p:cNvSpPr txBox="1"/>
          <p:nvPr/>
        </p:nvSpPr>
        <p:spPr>
          <a:xfrm>
            <a:off x="5642342" y="1886712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one workflow with a measurable business metric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ask/steps/0/owner"/>
          <p:cNvSpPr txBox="1"/>
          <p:nvPr/>
        </p:nvSpPr>
        <p:spPr>
          <a:xfrm>
            <a:off x="5642342" y="2136648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of AI · Month 1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47982" y="2560320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CE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47982" y="2560320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ask/steps/1/action"/>
          <p:cNvSpPr txBox="1"/>
          <p:nvPr/>
        </p:nvSpPr>
        <p:spPr>
          <a:xfrm>
            <a:off x="5642342" y="2764536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or hire one engineer with production and AI experience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ask/steps/1/owner"/>
          <p:cNvSpPr txBox="1"/>
          <p:nvPr/>
        </p:nvSpPr>
        <p:spPr>
          <a:xfrm>
            <a:off x="5642342" y="3014472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CTO · Month 1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47982" y="3438144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CE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47982" y="3438144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ask/steps/2/action"/>
          <p:cNvSpPr txBox="1"/>
          <p:nvPr/>
        </p:nvSpPr>
        <p:spPr>
          <a:xfrm>
            <a:off x="5642342" y="364236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 the engineer with the team that owns the workflow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ask/steps/2/owner"/>
          <p:cNvSpPr txBox="1"/>
          <p:nvPr/>
        </p:nvSpPr>
        <p:spPr>
          <a:xfrm>
            <a:off x="5642342" y="389229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owner · Month 1–2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47982" y="4315968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CED4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047982" y="4315968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ask/steps/3/action"/>
          <p:cNvSpPr txBox="1"/>
          <p:nvPr/>
        </p:nvSpPr>
        <p:spPr>
          <a:xfrm>
            <a:off x="5642342" y="4520184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to production and review users and automation weekly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ask/steps/3/owner"/>
          <p:cNvSpPr txBox="1"/>
          <p:nvPr/>
        </p:nvSpPr>
        <p:spPr>
          <a:xfrm>
            <a:off x="5642342" y="4770120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FDE · Month 2–3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047982" y="5193792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CED4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5047982" y="5193792"/>
            <a:ext cx="50292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AC5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b="1" dirty="0" kern="400000">
              <a:solidFill>
                <a:srgbClr val="AC571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c:ask/steps/4/action"/>
          <p:cNvSpPr txBox="1"/>
          <p:nvPr/>
        </p:nvSpPr>
        <p:spPr>
          <a:xfrm>
            <a:off x="5642342" y="5398008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Decide: scale, turn into product, or stop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c:ask/steps/4/owner"/>
          <p:cNvSpPr txBox="1"/>
          <p:nvPr/>
        </p:nvSpPr>
        <p:spPr>
          <a:xfrm>
            <a:off x="5642342" y="5647944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4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 team · End of quarter</a:t>
            </a:r>
            <a:endParaRPr lang="en-US" sz="1000" dirty="0" kern="400000">
              <a:solidFill>
                <a:srgbClr val="546275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047982" y="607161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CED4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46275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9</a:t>
            </a:fld>
            <a:endParaRPr b="0" lang="en-US" kern="400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Forward Deployed Engineers turn AI pilots into working products</dc:title>
  <dc:subject>Generated by SlideCraft 0.7.6</dc:subject>
  <dc:creator>SlideCraft example</dc:creator>
  <cp:lastModifiedBy>SlideCraft example</cp:lastModifiedBy>
  <cp:revision>1</cp:revision>
  <dcterms:created xsi:type="dcterms:W3CDTF">2026-01-01T00:00:00Z</dcterms:created>
  <dcterms:modified xsi:type="dcterms:W3CDTF">2026-01-01T00:00:00Z</dcterms:modified>
</cp:coreProperties>
</file>