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Programme office status report, 30 Sep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Programme office status report, 30 Sep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Programme office status report, 30 Sep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Programme office status report, 30 Sep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B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B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Contoso Group · ERP programme steering committee · Q3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A5F6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B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Contoso Group · ERP programme steering committee · Q3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A5F6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FB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A5F6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734263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ERP programme is on budget but six weeks late; two decisions keep go-live in Q1</a:t>
            </a:r>
            <a:endParaRPr lang="en-US" sz="4200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531352" y="0"/>
            <a:ext cx="3660343" cy="6858000"/>
          </a:xfrm>
          <a:prstGeom prst="rect">
            <a:avLst/>
          </a:prstGeom>
          <a:solidFill>
            <a:srgbClr val="5B3FD1"/>
          </a:solidFill>
          <a:ln/>
        </p:spPr>
      </p:sp>
      <p:sp>
        <p:nvSpPr>
          <p:cNvPr id="3" name="Shape 1"/>
          <p:cNvSpPr/>
          <p:nvPr/>
        </p:nvSpPr>
        <p:spPr>
          <a:xfrm>
            <a:off x="8942832" y="905142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4" name="Shape 2"/>
          <p:cNvSpPr/>
          <p:nvPr/>
        </p:nvSpPr>
        <p:spPr>
          <a:xfrm>
            <a:off x="9679610" y="905142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5" name="Shape 3"/>
          <p:cNvSpPr/>
          <p:nvPr/>
        </p:nvSpPr>
        <p:spPr>
          <a:xfrm>
            <a:off x="10416388" y="905142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6" name="Shape 4"/>
          <p:cNvSpPr/>
          <p:nvPr/>
        </p:nvSpPr>
        <p:spPr>
          <a:xfrm>
            <a:off x="11153165" y="905142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7" name="Shape 5"/>
          <p:cNvSpPr/>
          <p:nvPr/>
        </p:nvSpPr>
        <p:spPr>
          <a:xfrm>
            <a:off x="8942832" y="1641919"/>
            <a:ext cx="627050" cy="627050"/>
          </a:xfrm>
          <a:prstGeom prst="roundRect">
            <a:avLst>
              <a:gd name="adj" fmla="val 7291"/>
            </a:avLst>
          </a:prstGeom>
          <a:solidFill>
            <a:srgbClr val="9988E2"/>
          </a:solidFill>
          <a:ln/>
        </p:spPr>
      </p:sp>
      <p:sp>
        <p:nvSpPr>
          <p:cNvPr id="8" name="Shape 6"/>
          <p:cNvSpPr/>
          <p:nvPr/>
        </p:nvSpPr>
        <p:spPr>
          <a:xfrm>
            <a:off x="9679610" y="1641919"/>
            <a:ext cx="627050" cy="627050"/>
          </a:xfrm>
          <a:prstGeom prst="roundRect">
            <a:avLst>
              <a:gd name="adj" fmla="val 7291"/>
            </a:avLst>
          </a:prstGeom>
          <a:solidFill>
            <a:srgbClr val="4B34AB"/>
          </a:solidFill>
          <a:ln/>
        </p:spPr>
      </p:sp>
      <p:sp>
        <p:nvSpPr>
          <p:cNvPr id="9" name="Shape 7"/>
          <p:cNvSpPr/>
          <p:nvPr/>
        </p:nvSpPr>
        <p:spPr>
          <a:xfrm>
            <a:off x="10416388" y="1641919"/>
            <a:ext cx="627050" cy="627050"/>
          </a:xfrm>
          <a:prstGeom prst="roundRect">
            <a:avLst>
              <a:gd name="adj" fmla="val 7291"/>
            </a:avLst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11153165" y="1641919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11" name="Shape 9"/>
          <p:cNvSpPr/>
          <p:nvPr/>
        </p:nvSpPr>
        <p:spPr>
          <a:xfrm>
            <a:off x="8942832" y="2378697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12" name="Shape 10"/>
          <p:cNvSpPr/>
          <p:nvPr/>
        </p:nvSpPr>
        <p:spPr>
          <a:xfrm>
            <a:off x="11153165" y="2378697"/>
            <a:ext cx="627050" cy="627050"/>
          </a:xfrm>
          <a:prstGeom prst="roundRect">
            <a:avLst>
              <a:gd name="adj" fmla="val 7291"/>
            </a:avLst>
          </a:prstGeom>
          <a:solidFill>
            <a:srgbClr val="9988E2"/>
          </a:solidFill>
          <a:ln/>
        </p:spPr>
      </p:sp>
      <p:sp>
        <p:nvSpPr>
          <p:cNvPr id="13" name="Shape 11"/>
          <p:cNvSpPr/>
          <p:nvPr/>
        </p:nvSpPr>
        <p:spPr>
          <a:xfrm>
            <a:off x="9679610" y="3115475"/>
            <a:ext cx="627050" cy="627050"/>
          </a:xfrm>
          <a:prstGeom prst="roundRect">
            <a:avLst>
              <a:gd name="adj" fmla="val 7291"/>
            </a:avLst>
          </a:prstGeom>
          <a:solidFill>
            <a:srgbClr val="9988E2"/>
          </a:solidFill>
          <a:ln/>
        </p:spPr>
      </p:sp>
      <p:sp>
        <p:nvSpPr>
          <p:cNvPr id="14" name="Shape 12"/>
          <p:cNvSpPr/>
          <p:nvPr/>
        </p:nvSpPr>
        <p:spPr>
          <a:xfrm>
            <a:off x="10416388" y="3115475"/>
            <a:ext cx="627050" cy="627050"/>
          </a:xfrm>
          <a:prstGeom prst="roundRect">
            <a:avLst>
              <a:gd name="adj" fmla="val 7291"/>
            </a:avLst>
          </a:prstGeom>
          <a:solidFill>
            <a:srgbClr val="9988E2"/>
          </a:solidFill>
          <a:ln/>
        </p:spPr>
      </p:sp>
      <p:sp>
        <p:nvSpPr>
          <p:cNvPr id="15" name="Shape 13"/>
          <p:cNvSpPr/>
          <p:nvPr/>
        </p:nvSpPr>
        <p:spPr>
          <a:xfrm>
            <a:off x="11153165" y="3115475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16" name="Shape 14"/>
          <p:cNvSpPr/>
          <p:nvPr/>
        </p:nvSpPr>
        <p:spPr>
          <a:xfrm>
            <a:off x="8942832" y="3852253"/>
            <a:ext cx="627050" cy="627050"/>
          </a:xfrm>
          <a:prstGeom prst="roundRect">
            <a:avLst>
              <a:gd name="adj" fmla="val 7291"/>
            </a:avLst>
          </a:prstGeom>
          <a:solidFill>
            <a:srgbClr val="4B34AB"/>
          </a:solidFill>
          <a:ln/>
        </p:spPr>
      </p:sp>
      <p:sp>
        <p:nvSpPr>
          <p:cNvPr id="17" name="Shape 15"/>
          <p:cNvSpPr/>
          <p:nvPr/>
        </p:nvSpPr>
        <p:spPr>
          <a:xfrm>
            <a:off x="9679610" y="3852253"/>
            <a:ext cx="627050" cy="627050"/>
          </a:xfrm>
          <a:prstGeom prst="roundRect">
            <a:avLst>
              <a:gd name="adj" fmla="val 7291"/>
            </a:avLst>
          </a:prstGeom>
          <a:solidFill>
            <a:srgbClr val="9988E2"/>
          </a:solidFill>
          <a:ln/>
        </p:spPr>
      </p:sp>
      <p:sp>
        <p:nvSpPr>
          <p:cNvPr id="18" name="Shape 16"/>
          <p:cNvSpPr/>
          <p:nvPr/>
        </p:nvSpPr>
        <p:spPr>
          <a:xfrm>
            <a:off x="10416388" y="3852253"/>
            <a:ext cx="627050" cy="627050"/>
          </a:xfrm>
          <a:prstGeom prst="roundRect">
            <a:avLst>
              <a:gd name="adj" fmla="val 7291"/>
            </a:avLst>
          </a:prstGeom>
          <a:solidFill>
            <a:srgbClr val="9988E2"/>
          </a:solidFill>
          <a:ln/>
        </p:spPr>
      </p:sp>
      <p:sp>
        <p:nvSpPr>
          <p:cNvPr id="19" name="Shape 17"/>
          <p:cNvSpPr/>
          <p:nvPr/>
        </p:nvSpPr>
        <p:spPr>
          <a:xfrm>
            <a:off x="8942832" y="4589031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20" name="Shape 18"/>
          <p:cNvSpPr/>
          <p:nvPr/>
        </p:nvSpPr>
        <p:spPr>
          <a:xfrm>
            <a:off x="11153165" y="4589031"/>
            <a:ext cx="627050" cy="627050"/>
          </a:xfrm>
          <a:prstGeom prst="roundRect">
            <a:avLst>
              <a:gd name="adj" fmla="val 7291"/>
            </a:avLst>
          </a:prstGeom>
          <a:solidFill>
            <a:srgbClr val="9988E2"/>
          </a:solidFill>
          <a:ln/>
        </p:spPr>
      </p:sp>
      <p:sp>
        <p:nvSpPr>
          <p:cNvPr id="21" name="Shape 19"/>
          <p:cNvSpPr/>
          <p:nvPr/>
        </p:nvSpPr>
        <p:spPr>
          <a:xfrm>
            <a:off x="8942832" y="5325809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22" name="Shape 20"/>
          <p:cNvSpPr/>
          <p:nvPr/>
        </p:nvSpPr>
        <p:spPr>
          <a:xfrm>
            <a:off x="9679610" y="5325809"/>
            <a:ext cx="627050" cy="627050"/>
          </a:xfrm>
          <a:prstGeom prst="roundRect">
            <a:avLst>
              <a:gd name="adj" fmla="val 7291"/>
            </a:avLst>
          </a:prstGeom>
          <a:solidFill>
            <a:srgbClr val="7962D9"/>
          </a:solidFill>
          <a:ln/>
        </p:spPr>
      </p:sp>
      <p:sp>
        <p:nvSpPr>
          <p:cNvPr id="23" name="Shape 21"/>
          <p:cNvSpPr/>
          <p:nvPr/>
        </p:nvSpPr>
        <p:spPr>
          <a:xfrm>
            <a:off x="10416388" y="5325809"/>
            <a:ext cx="627050" cy="627050"/>
          </a:xfrm>
          <a:prstGeom prst="roundRect">
            <a:avLst>
              <a:gd name="adj" fmla="val 7291"/>
            </a:avLst>
          </a:prstGeom>
          <a:solidFill>
            <a:srgbClr val="9988E2"/>
          </a:solidFill>
          <a:ln/>
        </p:spPr>
      </p:sp>
      <p:sp>
        <p:nvSpPr>
          <p:cNvPr id="24" name="Shape 22"/>
          <p:cNvSpPr/>
          <p:nvPr/>
        </p:nvSpPr>
        <p:spPr>
          <a:xfrm>
            <a:off x="11153165" y="5325809"/>
            <a:ext cx="627050" cy="627050"/>
          </a:xfrm>
          <a:prstGeom prst="roundRect">
            <a:avLst>
              <a:gd name="adj" fmla="val 7291"/>
            </a:avLst>
          </a:prstGeom>
          <a:solidFill>
            <a:srgbClr val="9988E2"/>
          </a:solidFill>
          <a:ln/>
        </p:spPr>
      </p:sp>
      <p:sp>
        <p:nvSpPr>
          <p:cNvPr id="25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B3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STEERING COMMITTEE · Q3 2026</a:t>
            </a:r>
            <a:endParaRPr lang="en-US" sz="1000" b="1" dirty="0" kern="400000">
              <a:solidFill>
                <a:srgbClr val="5B3FD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c:cover/subtitle"/>
          <p:cNvSpPr txBox="1"/>
          <p:nvPr/>
        </p:nvSpPr>
        <p:spPr>
          <a:xfrm>
            <a:off x="822960" y="4014216"/>
            <a:ext cx="73426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7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Status, risks and two decisions needed today</a:t>
            </a:r>
            <a:endParaRPr lang="en-US" sz="17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5B3FD1"/>
            </a:solidFill>
            <a:prstDash val="solid"/>
          </a:ln>
        </p:spPr>
      </p:sp>
      <p:sp>
        <p:nvSpPr>
          <p:cNvPr id="29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office   ·   7 October 2026</a:t>
            </a:r>
            <a:endParaRPr lang="en-US" sz="10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summary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Delivery is recoverable if we decide on data migration scope today</a:t>
            </a:r>
            <a:endParaRPr lang="en-US" sz="2600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c:summary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B3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</a:t>
            </a:r>
            <a:endParaRPr lang="en-US" sz="1000" b="1" dirty="0" kern="400000">
              <a:solidFill>
                <a:srgbClr val="5B3FD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summary/chrome/title-rule"/>
          <p:cNvSpPr/>
          <p:nvPr/>
        </p:nvSpPr>
        <p:spPr>
          <a:xfrm>
            <a:off x="548640" y="1572768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5396140"/>
            <a:ext cx="11094415" cy="675476"/>
          </a:xfrm>
          <a:prstGeom prst="rect">
            <a:avLst/>
          </a:prstGeom>
          <a:solidFill>
            <a:srgbClr val="5B3FD1"/>
          </a:solidFill>
          <a:ln/>
        </p:spPr>
      </p:sp>
      <p:sp>
        <p:nvSpPr>
          <p:cNvPr id="6" name="sc:summary/ask"/>
          <p:cNvSpPr txBox="1"/>
          <p:nvPr/>
        </p:nvSpPr>
        <p:spPr>
          <a:xfrm>
            <a:off x="777240" y="5396140"/>
            <a:ext cx="10637215" cy="67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requested:</a:t>
            </a:r>
            <a:pPr algn="l" indent="0" marL="0">
              <a:lnSpc>
                <a:spcPct val="104167"/>
              </a:lnSpc>
              <a:buNone/>
            </a:pPr>
            <a:r>
              <a:rPr lang="en-US" sz="1400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Approve the reduced migration scope and the second rehearsal budget of €0.4M</a:t>
            </a:r>
            <a:endParaRPr lang="en-US" sz="1400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548640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2600" b="1" dirty="0" kern="400000">
                <a:solidFill>
                  <a:srgbClr val="5B3F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b="1" dirty="0" kern="400000">
              <a:solidFill>
                <a:srgbClr val="5B3FD1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8" name="sc:summary/messages/0/headline"/>
          <p:cNvSpPr txBox="1"/>
          <p:nvPr/>
        </p:nvSpPr>
        <p:spPr>
          <a:xfrm>
            <a:off x="1188720" y="1792224"/>
            <a:ext cx="4692361" cy="987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 is 2% under plan at €18.4M of €31M</a:t>
            </a:r>
            <a:endParaRPr lang="en-US" sz="16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summary/messages/0/detail"/>
          <p:cNvSpPr txBox="1"/>
          <p:nvPr/>
        </p:nvSpPr>
        <p:spPr>
          <a:xfrm>
            <a:off x="6246841" y="1792224"/>
            <a:ext cx="5396215" cy="987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 at completion holds at €30.6M including contingency.</a:t>
            </a:r>
            <a:endParaRPr lang="en-US" sz="14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2853321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981337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2600" b="1" dirty="0" kern="400000">
                <a:solidFill>
                  <a:srgbClr val="5B3F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b="1" dirty="0" kern="400000">
              <a:solidFill>
                <a:srgbClr val="5B3FD1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12" name="sc:summary/messages/1/headline"/>
          <p:cNvSpPr txBox="1"/>
          <p:nvPr/>
        </p:nvSpPr>
        <p:spPr>
          <a:xfrm>
            <a:off x="1188720" y="2963049"/>
            <a:ext cx="4692361" cy="987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migration is six weeks behind the plan</a:t>
            </a:r>
            <a:endParaRPr lang="en-US" sz="16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summary/messages/1/detail"/>
          <p:cNvSpPr txBox="1"/>
          <p:nvPr/>
        </p:nvSpPr>
        <p:spPr>
          <a:xfrm>
            <a:off x="6246841" y="2963049"/>
            <a:ext cx="5396215" cy="987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Legacy customer records need more cleansing than estimated.</a:t>
            </a:r>
            <a:endParaRPr lang="en-US" sz="14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4024147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152163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2600" b="1" dirty="0" kern="400000">
                <a:solidFill>
                  <a:srgbClr val="5B3F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b="1" dirty="0" kern="400000">
              <a:solidFill>
                <a:srgbClr val="5B3FD1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16" name="sc:summary/messages/2/headline"/>
          <p:cNvSpPr txBox="1"/>
          <p:nvPr/>
        </p:nvSpPr>
        <p:spPr>
          <a:xfrm>
            <a:off x="1188720" y="4133875"/>
            <a:ext cx="4692361" cy="987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decisions protect a Q1 2027 go-live</a:t>
            </a:r>
            <a:endParaRPr lang="en-US" sz="16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summary/messages/2/detail"/>
          <p:cNvSpPr txBox="1"/>
          <p:nvPr/>
        </p:nvSpPr>
        <p:spPr>
          <a:xfrm>
            <a:off x="6246841" y="4133875"/>
            <a:ext cx="5396215" cy="987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Narrow migration scope and add a second cut-over rehearsal.</a:t>
            </a:r>
            <a:endParaRPr lang="en-US" sz="14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summary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office status report, 30 Sep 2026</a:t>
            </a:r>
            <a:endParaRPr lang="en-US" sz="8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A5F6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2</a:t>
            </a:fld>
            <a:endParaRPr b="0" lang="en-US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statu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Budget and benefits are on track; schedule is the one red flag</a:t>
            </a:r>
            <a:endParaRPr lang="en-US" sz="2600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c:statu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B3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</a:t>
            </a:r>
            <a:endParaRPr lang="en-US" sz="1000" b="1" dirty="0" kern="400000">
              <a:solidFill>
                <a:srgbClr val="5B3FD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status/chrome/title-rule"/>
          <p:cNvSpPr/>
          <p:nvPr/>
        </p:nvSpPr>
        <p:spPr>
          <a:xfrm>
            <a:off x="548640" y="1572768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773936"/>
            <a:ext cx="2567864" cy="3474720"/>
          </a:xfrm>
          <a:prstGeom prst="rect">
            <a:avLst/>
          </a:prstGeom>
          <a:solidFill>
            <a:srgbClr val="F1EEE8"/>
          </a:solidFill>
          <a:ln/>
        </p:spPr>
      </p:sp>
      <p:sp>
        <p:nvSpPr>
          <p:cNvPr id="6" name="Shape 4"/>
          <p:cNvSpPr/>
          <p:nvPr/>
        </p:nvSpPr>
        <p:spPr>
          <a:xfrm>
            <a:off x="3390824" y="1773936"/>
            <a:ext cx="2567864" cy="3474720"/>
          </a:xfrm>
          <a:prstGeom prst="rect">
            <a:avLst/>
          </a:prstGeom>
          <a:solidFill>
            <a:srgbClr val="F1EEE8"/>
          </a:solidFill>
          <a:ln/>
        </p:spPr>
      </p:sp>
      <p:sp>
        <p:nvSpPr>
          <p:cNvPr id="7" name="Shape 5"/>
          <p:cNvSpPr/>
          <p:nvPr/>
        </p:nvSpPr>
        <p:spPr>
          <a:xfrm>
            <a:off x="3390824" y="1773936"/>
            <a:ext cx="2567864" cy="64008"/>
          </a:xfrm>
          <a:prstGeom prst="rect">
            <a:avLst/>
          </a:prstGeom>
          <a:solidFill>
            <a:srgbClr val="5B3FD1"/>
          </a:solidFill>
          <a:ln/>
        </p:spPr>
      </p:sp>
      <p:sp>
        <p:nvSpPr>
          <p:cNvPr id="8" name="Shape 6"/>
          <p:cNvSpPr/>
          <p:nvPr/>
        </p:nvSpPr>
        <p:spPr>
          <a:xfrm>
            <a:off x="6233008" y="1773936"/>
            <a:ext cx="2567864" cy="3474720"/>
          </a:xfrm>
          <a:prstGeom prst="rect">
            <a:avLst/>
          </a:prstGeom>
          <a:solidFill>
            <a:srgbClr val="F1EEE8"/>
          </a:solidFill>
          <a:ln/>
        </p:spPr>
      </p:sp>
      <p:sp>
        <p:nvSpPr>
          <p:cNvPr id="9" name="Shape 7"/>
          <p:cNvSpPr/>
          <p:nvPr/>
        </p:nvSpPr>
        <p:spPr>
          <a:xfrm>
            <a:off x="9075191" y="1773936"/>
            <a:ext cx="2567864" cy="3474720"/>
          </a:xfrm>
          <a:prstGeom prst="rect">
            <a:avLst/>
          </a:prstGeom>
          <a:solidFill>
            <a:srgbClr val="F1EEE8"/>
          </a:solidFill>
          <a:ln/>
        </p:spPr>
      </p:sp>
      <p:sp>
        <p:nvSpPr>
          <p:cNvPr id="10" name="sc:status/tiles/0/label"/>
          <p:cNvSpPr txBox="1"/>
          <p:nvPr/>
        </p:nvSpPr>
        <p:spPr>
          <a:xfrm>
            <a:off x="822960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Spent to date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status/tiles/1/label"/>
          <p:cNvSpPr txBox="1"/>
          <p:nvPr/>
        </p:nvSpPr>
        <p:spPr>
          <a:xfrm>
            <a:off x="3665144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slip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status/tiles/2/label"/>
          <p:cNvSpPr txBox="1"/>
          <p:nvPr/>
        </p:nvSpPr>
        <p:spPr>
          <a:xfrm>
            <a:off x="6507328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cases passed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status/tiles/3/label"/>
          <p:cNvSpPr txBox="1"/>
          <p:nvPr/>
        </p:nvSpPr>
        <p:spPr>
          <a:xfrm>
            <a:off x="9349511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high risks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status/tiles/0/value"/>
          <p:cNvSpPr txBox="1"/>
          <p:nvPr/>
        </p:nvSpPr>
        <p:spPr>
          <a:xfrm>
            <a:off x="822960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4000" b="1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€18.4M</a:t>
            </a:r>
            <a:endParaRPr lang="en-US" sz="4000" b="1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22960" y="358267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0"/>
                </a:moveTo>
                <a:lnTo>
                  <a:pt x="137160" y="0"/>
                </a:lnTo>
                <a:lnTo>
                  <a:pt x="68580" y="137160"/>
                </a:lnTo>
                <a:close/>
              </a:path>
            </a:pathLst>
          </a:custGeom>
          <a:solidFill>
            <a:srgbClr val="B03F2E"/>
          </a:solidFill>
          <a:ln/>
        </p:spPr>
      </p:sp>
      <p:sp>
        <p:nvSpPr>
          <p:cNvPr id="16" name="sc:status/tiles/0/delta"/>
          <p:cNvSpPr txBox="1"/>
          <p:nvPr/>
        </p:nvSpPr>
        <p:spPr>
          <a:xfrm>
            <a:off x="1051560" y="3504946"/>
            <a:ext cx="1790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B03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−2% vs plan</a:t>
            </a:r>
            <a:endParaRPr lang="en-US" sz="1400" b="1" dirty="0" kern="400000">
              <a:solidFill>
                <a:srgbClr val="B03F2E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22960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18" name="sc:status/tiles/0/note"/>
          <p:cNvSpPr txBox="1"/>
          <p:nvPr/>
        </p:nvSpPr>
        <p:spPr>
          <a:xfrm>
            <a:off x="822960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€31M approved budget</a:t>
            </a:r>
            <a:endParaRPr lang="en-US" sz="10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status/tiles/1/value"/>
          <p:cNvSpPr txBox="1"/>
          <p:nvPr/>
        </p:nvSpPr>
        <p:spPr>
          <a:xfrm>
            <a:off x="3665144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4400" b="1" dirty="0" kern="400000">
                <a:solidFill>
                  <a:srgbClr val="5B3F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wks</a:t>
            </a:r>
            <a:endParaRPr lang="en-US" sz="4400" b="1" dirty="0" kern="400000">
              <a:solidFill>
                <a:srgbClr val="5B3FD1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665144" y="358267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137160"/>
                </a:moveTo>
                <a:lnTo>
                  <a:pt x="137160" y="137160"/>
                </a:lnTo>
                <a:lnTo>
                  <a:pt x="68580" y="0"/>
                </a:lnTo>
                <a:close/>
              </a:path>
            </a:pathLst>
          </a:custGeom>
          <a:solidFill>
            <a:srgbClr val="2B7554"/>
          </a:solidFill>
          <a:ln/>
        </p:spPr>
      </p:sp>
      <p:sp>
        <p:nvSpPr>
          <p:cNvPr id="21" name="sc:status/tiles/1/delta"/>
          <p:cNvSpPr txBox="1"/>
          <p:nvPr/>
        </p:nvSpPr>
        <p:spPr>
          <a:xfrm>
            <a:off x="3893744" y="3504946"/>
            <a:ext cx="1790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2B75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 wks QoQ</a:t>
            </a:r>
            <a:endParaRPr lang="en-US" sz="1400" b="1" dirty="0" kern="400000">
              <a:solidFill>
                <a:srgbClr val="2B755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665144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23" name="sc:status/tiles/1/note"/>
          <p:cNvSpPr txBox="1"/>
          <p:nvPr/>
        </p:nvSpPr>
        <p:spPr>
          <a:xfrm>
            <a:off x="3665144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Driven by data migration</a:t>
            </a:r>
            <a:endParaRPr lang="en-US" sz="10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c:status/tiles/2/value"/>
          <p:cNvSpPr txBox="1"/>
          <p:nvPr/>
        </p:nvSpPr>
        <p:spPr>
          <a:xfrm>
            <a:off x="6507328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4400" b="1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82%</a:t>
            </a:r>
            <a:endParaRPr lang="en-US" sz="4400" b="1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507328" y="358267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137160"/>
                </a:moveTo>
                <a:lnTo>
                  <a:pt x="137160" y="137160"/>
                </a:lnTo>
                <a:lnTo>
                  <a:pt x="68580" y="0"/>
                </a:lnTo>
                <a:close/>
              </a:path>
            </a:pathLst>
          </a:custGeom>
          <a:solidFill>
            <a:srgbClr val="2B7554"/>
          </a:solidFill>
          <a:ln/>
        </p:spPr>
      </p:sp>
      <p:sp>
        <p:nvSpPr>
          <p:cNvPr id="26" name="sc:status/tiles/2/delta"/>
          <p:cNvSpPr txBox="1"/>
          <p:nvPr/>
        </p:nvSpPr>
        <p:spPr>
          <a:xfrm>
            <a:off x="6735928" y="3504946"/>
            <a:ext cx="1790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2B75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+11 pts</a:t>
            </a:r>
            <a:endParaRPr lang="en-US" sz="1400" b="1" dirty="0" kern="400000">
              <a:solidFill>
                <a:srgbClr val="2B755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507328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28" name="sc:status/tiles/2/note"/>
          <p:cNvSpPr txBox="1"/>
          <p:nvPr/>
        </p:nvSpPr>
        <p:spPr>
          <a:xfrm>
            <a:off x="6507328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95% before cut-over</a:t>
            </a:r>
            <a:endParaRPr lang="en-US" sz="10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9" name="sc:status/tiles/3/value"/>
          <p:cNvSpPr txBox="1"/>
          <p:nvPr/>
        </p:nvSpPr>
        <p:spPr>
          <a:xfrm>
            <a:off x="9349511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4400" b="1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b="1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9349511" y="358267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0"/>
                </a:moveTo>
                <a:lnTo>
                  <a:pt x="137160" y="0"/>
                </a:lnTo>
                <a:lnTo>
                  <a:pt x="68580" y="137160"/>
                </a:lnTo>
                <a:close/>
              </a:path>
            </a:pathLst>
          </a:custGeom>
          <a:solidFill>
            <a:srgbClr val="B03F2E"/>
          </a:solidFill>
          <a:ln/>
        </p:spPr>
      </p:sp>
      <p:sp>
        <p:nvSpPr>
          <p:cNvPr id="31" name="sc:status/tiles/3/delta"/>
          <p:cNvSpPr txBox="1"/>
          <p:nvPr/>
        </p:nvSpPr>
        <p:spPr>
          <a:xfrm>
            <a:off x="9578111" y="3504946"/>
            <a:ext cx="1790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B03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 QoQ</a:t>
            </a:r>
            <a:endParaRPr lang="en-US" sz="1400" b="1" dirty="0" kern="400000">
              <a:solidFill>
                <a:srgbClr val="B03F2E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9349511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33" name="sc:status/tiles/3/note"/>
          <p:cNvSpPr txBox="1"/>
          <p:nvPr/>
        </p:nvSpPr>
        <p:spPr>
          <a:xfrm>
            <a:off x="9349511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with owners and dates</a:t>
            </a:r>
            <a:endParaRPr lang="en-US" sz="10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4" name="sc:statu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office status report, 30 Sep 2026</a:t>
            </a:r>
            <a:endParaRPr lang="en-US" sz="8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A5F6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3</a:t>
            </a:fld>
            <a:endParaRPr b="0" lang="en-US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plan-vs-actual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Migration now ends in December; cut-over holds if the rehearsal is added</a:t>
            </a:r>
            <a:endParaRPr lang="en-US" sz="2600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c:plan-vs-actual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B3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</a:t>
            </a:r>
            <a:endParaRPr lang="en-US" sz="1000" b="1" dirty="0" kern="400000">
              <a:solidFill>
                <a:srgbClr val="5B3FD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plan-vs-actual/chrome/title-rule"/>
          <p:cNvSpPr/>
          <p:nvPr/>
        </p:nvSpPr>
        <p:spPr>
          <a:xfrm>
            <a:off x="548640" y="1572768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5" name="sc:plan-vs-actual/periods/0"/>
          <p:cNvSpPr txBox="1"/>
          <p:nvPr/>
        </p:nvSpPr>
        <p:spPr>
          <a:xfrm>
            <a:off x="2989411" y="1682496"/>
            <a:ext cx="10817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</a:t>
            </a:r>
            <a:endParaRPr lang="en-US" sz="1000" b="1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989411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7" name="sc:plan-vs-actual/periods/1"/>
          <p:cNvSpPr txBox="1"/>
          <p:nvPr/>
        </p:nvSpPr>
        <p:spPr>
          <a:xfrm>
            <a:off x="4071117" y="1682496"/>
            <a:ext cx="10817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</a:t>
            </a:r>
            <a:endParaRPr lang="en-US" sz="1000" b="1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071117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9" name="sc:plan-vs-actual/periods/2"/>
          <p:cNvSpPr txBox="1"/>
          <p:nvPr/>
        </p:nvSpPr>
        <p:spPr>
          <a:xfrm>
            <a:off x="5152822" y="1682496"/>
            <a:ext cx="10817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</a:t>
            </a:r>
            <a:endParaRPr lang="en-US" sz="1000" b="1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152822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11" name="sc:plan-vs-actual/periods/3"/>
          <p:cNvSpPr txBox="1"/>
          <p:nvPr/>
        </p:nvSpPr>
        <p:spPr>
          <a:xfrm>
            <a:off x="6234528" y="1682496"/>
            <a:ext cx="10817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</a:t>
            </a:r>
            <a:endParaRPr lang="en-US" sz="1000" b="1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234528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13" name="sc:plan-vs-actual/periods/4"/>
          <p:cNvSpPr txBox="1"/>
          <p:nvPr/>
        </p:nvSpPr>
        <p:spPr>
          <a:xfrm>
            <a:off x="7316233" y="1682496"/>
            <a:ext cx="10817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-US" sz="1000" b="1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316233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15" name="sc:plan-vs-actual/periods/5"/>
          <p:cNvSpPr txBox="1"/>
          <p:nvPr/>
        </p:nvSpPr>
        <p:spPr>
          <a:xfrm>
            <a:off x="8397939" y="1682496"/>
            <a:ext cx="10817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-US" sz="1000" b="1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397939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17" name="sc:plan-vs-actual/periods/6"/>
          <p:cNvSpPr txBox="1"/>
          <p:nvPr/>
        </p:nvSpPr>
        <p:spPr>
          <a:xfrm>
            <a:off x="9479644" y="1682496"/>
            <a:ext cx="10817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-US" sz="1000" b="1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479644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19" name="sc:plan-vs-actual/periods/7"/>
          <p:cNvSpPr txBox="1"/>
          <p:nvPr/>
        </p:nvSpPr>
        <p:spPr>
          <a:xfrm>
            <a:off x="10561350" y="1682496"/>
            <a:ext cx="10817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-US" sz="1000" b="1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0561350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643055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8640" y="20482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12700">
            <a:solidFill>
              <a:srgbClr val="1E222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775381" y="2002536"/>
            <a:ext cx="0" cy="3520440"/>
          </a:xfrm>
          <a:custGeom>
            <a:avLst/>
            <a:gdLst/>
            <a:ahLst/>
            <a:cxnLst/>
            <a:rect l="0" t="0" r="r" b="b"/>
            <a:pathLst>
              <a:path w="0" h="3520440" fill="none">
                <a:moveTo>
                  <a:pt x="0" y="0"/>
                </a:moveTo>
                <a:lnTo>
                  <a:pt x="0" y="3520440"/>
                </a:lnTo>
              </a:path>
            </a:pathLst>
          </a:custGeom>
          <a:noFill/>
          <a:ln w="15875">
            <a:solidFill>
              <a:srgbClr val="5B3FD1"/>
            </a:solidFill>
            <a:prstDash val="dash"/>
          </a:ln>
        </p:spPr>
      </p:sp>
      <p:sp>
        <p:nvSpPr>
          <p:cNvPr id="24" name="Text 22"/>
          <p:cNvSpPr txBox="1"/>
          <p:nvPr/>
        </p:nvSpPr>
        <p:spPr>
          <a:xfrm>
            <a:off x="6318181" y="553212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B3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  <a:endParaRPr lang="en-US" sz="1000" b="1" dirty="0" kern="400000">
              <a:solidFill>
                <a:srgbClr val="5B3FD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48640" y="27340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26" name="sc:plan-vs-actual/rows/0/name"/>
          <p:cNvSpPr txBox="1"/>
          <p:nvPr/>
        </p:nvSpPr>
        <p:spPr>
          <a:xfrm>
            <a:off x="548640" y="20939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and configure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044275" y="2199132"/>
            <a:ext cx="3135388" cy="384048"/>
          </a:xfrm>
          <a:prstGeom prst="roundRect">
            <a:avLst>
              <a:gd name="adj" fmla="val 19048"/>
            </a:avLst>
          </a:prstGeom>
          <a:solidFill>
            <a:srgbClr val="BEB2E7"/>
          </a:solidFill>
          <a:ln/>
        </p:spPr>
      </p:sp>
      <p:sp>
        <p:nvSpPr>
          <p:cNvPr id="28" name="sc:plan-vs-actual/rows/0/bars/0/label"/>
          <p:cNvSpPr txBox="1"/>
          <p:nvPr/>
        </p:nvSpPr>
        <p:spPr>
          <a:xfrm>
            <a:off x="3135715" y="2199132"/>
            <a:ext cx="29982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000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548640" y="34198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30" name="sc:plan-vs-actual/rows/1/name"/>
          <p:cNvSpPr txBox="1"/>
          <p:nvPr/>
        </p:nvSpPr>
        <p:spPr>
          <a:xfrm>
            <a:off x="548640" y="27797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migration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125981" y="2884932"/>
            <a:ext cx="5298799" cy="384048"/>
          </a:xfrm>
          <a:prstGeom prst="roundRect">
            <a:avLst>
              <a:gd name="adj" fmla="val 19048"/>
            </a:avLst>
          </a:prstGeom>
          <a:solidFill>
            <a:srgbClr val="5B3FD1"/>
          </a:solidFill>
          <a:ln/>
        </p:spPr>
      </p:sp>
      <p:sp>
        <p:nvSpPr>
          <p:cNvPr id="32" name="sc:plan-vs-actual/rows/1/bars/0/label"/>
          <p:cNvSpPr txBox="1"/>
          <p:nvPr/>
        </p:nvSpPr>
        <p:spPr>
          <a:xfrm>
            <a:off x="4217421" y="2884932"/>
            <a:ext cx="516163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+6 weeks</a:t>
            </a:r>
            <a:endParaRPr lang="en-US" sz="1000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548640" y="41056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34" name="sc:plan-vs-actual/rows/2/name"/>
          <p:cNvSpPr txBox="1"/>
          <p:nvPr/>
        </p:nvSpPr>
        <p:spPr>
          <a:xfrm>
            <a:off x="548640" y="34655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Testing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289392" y="3570732"/>
            <a:ext cx="3135388" cy="384048"/>
          </a:xfrm>
          <a:prstGeom prst="roundRect">
            <a:avLst>
              <a:gd name="adj" fmla="val 19048"/>
            </a:avLst>
          </a:prstGeom>
          <a:solidFill>
            <a:srgbClr val="BEB2E7"/>
          </a:solidFill>
          <a:ln/>
        </p:spPr>
      </p:sp>
      <p:sp>
        <p:nvSpPr>
          <p:cNvPr id="36" name="sc:plan-vs-actual/rows/2/bars/0/label"/>
          <p:cNvSpPr txBox="1"/>
          <p:nvPr/>
        </p:nvSpPr>
        <p:spPr>
          <a:xfrm>
            <a:off x="6380832" y="3570732"/>
            <a:ext cx="29982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 and UAT</a:t>
            </a:r>
            <a:endParaRPr lang="en-US" sz="1000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548640" y="47914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38" name="sc:plan-vs-actual/rows/3/name"/>
          <p:cNvSpPr txBox="1"/>
          <p:nvPr/>
        </p:nvSpPr>
        <p:spPr>
          <a:xfrm>
            <a:off x="548640" y="41513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Cut-over rehearsals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8452803" y="4256532"/>
            <a:ext cx="971977" cy="384048"/>
          </a:xfrm>
          <a:prstGeom prst="roundRect">
            <a:avLst>
              <a:gd name="adj" fmla="val 19048"/>
            </a:avLst>
          </a:prstGeom>
          <a:solidFill>
            <a:srgbClr val="BEB2E7"/>
          </a:solidFill>
          <a:ln/>
        </p:spPr>
      </p:sp>
      <p:sp>
        <p:nvSpPr>
          <p:cNvPr id="40" name="sc:plan-vs-actual/rows/3/bars/0/label"/>
          <p:cNvSpPr txBox="1"/>
          <p:nvPr/>
        </p:nvSpPr>
        <p:spPr>
          <a:xfrm>
            <a:off x="8544243" y="4256532"/>
            <a:ext cx="83481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</a:t>
            </a:r>
            <a:endParaRPr lang="en-US" sz="1000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9534508" y="4256532"/>
            <a:ext cx="971977" cy="384048"/>
          </a:xfrm>
          <a:prstGeom prst="roundRect">
            <a:avLst>
              <a:gd name="adj" fmla="val 19048"/>
            </a:avLst>
          </a:prstGeom>
          <a:solidFill>
            <a:srgbClr val="BEB2E7"/>
          </a:solidFill>
          <a:ln/>
        </p:spPr>
      </p:sp>
      <p:sp>
        <p:nvSpPr>
          <p:cNvPr id="42" name="sc:plan-vs-actual/rows/3/bars/1/label"/>
          <p:cNvSpPr txBox="1"/>
          <p:nvPr/>
        </p:nvSpPr>
        <p:spPr>
          <a:xfrm>
            <a:off x="9625948" y="4256532"/>
            <a:ext cx="83481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R2</a:t>
            </a:r>
            <a:endParaRPr lang="en-US" sz="1000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548640" y="54772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44" name="sc:plan-vs-actual/rows/4/name"/>
          <p:cNvSpPr txBox="1"/>
          <p:nvPr/>
        </p:nvSpPr>
        <p:spPr>
          <a:xfrm>
            <a:off x="548640" y="48371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10616214" y="4942332"/>
            <a:ext cx="971977" cy="384048"/>
          </a:xfrm>
          <a:prstGeom prst="roundRect">
            <a:avLst>
              <a:gd name="adj" fmla="val 19048"/>
            </a:avLst>
          </a:prstGeom>
          <a:solidFill>
            <a:srgbClr val="BEB2E7"/>
          </a:solidFill>
          <a:ln/>
        </p:spPr>
      </p:sp>
      <p:sp>
        <p:nvSpPr>
          <p:cNvPr id="46" name="sc:plan-vs-actual/rows/4/bars/0/label"/>
          <p:cNvSpPr txBox="1"/>
          <p:nvPr/>
        </p:nvSpPr>
        <p:spPr>
          <a:xfrm>
            <a:off x="10707654" y="4942332"/>
            <a:ext cx="83481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en-US" sz="1000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7" name="sc:plan-vs-actual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office status report, 30 Sep 2026</a:t>
            </a:r>
            <a:endParaRPr lang="en-US" sz="8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A5F6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4</a:t>
            </a:fld>
            <a:endParaRPr b="0" lang="en-US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decision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Narrowing migration scope is the only option that protects the Q1 go-live</a:t>
            </a:r>
            <a:endParaRPr lang="en-US" sz="2600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c:decision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B3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</a:t>
            </a:r>
            <a:endParaRPr lang="en-US" sz="1000" b="1" dirty="0" kern="400000">
              <a:solidFill>
                <a:srgbClr val="5B3FD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decisions/chrome/title-rule"/>
          <p:cNvSpPr/>
          <p:nvPr/>
        </p:nvSpPr>
        <p:spPr>
          <a:xfrm>
            <a:off x="548640" y="1572768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5547404"/>
            <a:ext cx="11094415" cy="524212"/>
          </a:xfrm>
          <a:prstGeom prst="rect">
            <a:avLst/>
          </a:prstGeom>
          <a:solidFill>
            <a:srgbClr val="F1EEE8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5547404"/>
            <a:ext cx="54864" cy="524212"/>
          </a:xfrm>
          <a:prstGeom prst="rect">
            <a:avLst/>
          </a:prstGeom>
          <a:solidFill>
            <a:srgbClr val="5B3FD1"/>
          </a:solidFill>
          <a:ln/>
        </p:spPr>
      </p:sp>
      <p:sp>
        <p:nvSpPr>
          <p:cNvPr id="7" name="sc:decisions/verdict"/>
          <p:cNvSpPr txBox="1"/>
          <p:nvPr/>
        </p:nvSpPr>
        <p:spPr>
          <a:xfrm>
            <a:off x="777240" y="5547404"/>
            <a:ext cx="10637215" cy="524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Verdict:</a:t>
            </a:r>
            <a:pPr algn="l" indent="0" marL="0">
              <a:lnSpc>
                <a:spcPct val="104167"/>
              </a:lnSpc>
              <a:buNone/>
            </a:pPr>
            <a:r>
              <a:rPr lang="en-US" sz="1400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Narrow scope keeps go-live in Q1 for €0.4M; older records stay searchable in the archive</a:t>
            </a:r>
            <a:endParaRPr lang="en-US" sz="1400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578751" y="1682496"/>
            <a:ext cx="2477288" cy="3700316"/>
          </a:xfrm>
          <a:prstGeom prst="rect">
            <a:avLst/>
          </a:prstGeom>
          <a:solidFill>
            <a:srgbClr val="EAE6F8"/>
          </a:solidFill>
          <a:ln/>
        </p:spPr>
      </p:sp>
      <p:sp>
        <p:nvSpPr>
          <p:cNvPr id="9" name="sc:decisions/options/0/name"/>
          <p:cNvSpPr txBox="1"/>
          <p:nvPr/>
        </p:nvSpPr>
        <p:spPr>
          <a:xfrm>
            <a:off x="4128894" y="1755648"/>
            <a:ext cx="227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Migrate everything</a:t>
            </a:r>
            <a:endParaRPr lang="en-US" sz="1600" b="1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10" name="sc:decisions/options/0/summary"/>
          <p:cNvSpPr txBox="1"/>
          <p:nvPr/>
        </p:nvSpPr>
        <p:spPr>
          <a:xfrm>
            <a:off x="4128894" y="2029968"/>
            <a:ext cx="2276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records since 2012</a:t>
            </a:r>
            <a:endParaRPr lang="en-US" sz="10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679335" y="1755648"/>
            <a:ext cx="227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216"/>
              </a:lnSpc>
              <a:buNone/>
            </a:pPr>
            <a:r>
              <a:rPr lang="en-US" sz="850" b="1" dirty="0" kern="400000">
                <a:solidFill>
                  <a:srgbClr val="5B3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RECOMMENDED</a:t>
            </a:r>
            <a:endParaRPr lang="en-US" sz="850" b="1" dirty="0" kern="400000">
              <a:solidFill>
                <a:srgbClr val="5B3FD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decisions/options/1/name"/>
          <p:cNvSpPr txBox="1"/>
          <p:nvPr/>
        </p:nvSpPr>
        <p:spPr>
          <a:xfrm>
            <a:off x="6679335" y="1956816"/>
            <a:ext cx="227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5B3FD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Narrow scope</a:t>
            </a:r>
            <a:endParaRPr lang="en-US" sz="1600" b="1" dirty="0" kern="400000">
              <a:solidFill>
                <a:srgbClr val="5B3FD1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13" name="sc:decisions/options/1/summary"/>
          <p:cNvSpPr txBox="1"/>
          <p:nvPr/>
        </p:nvSpPr>
        <p:spPr>
          <a:xfrm>
            <a:off x="6679335" y="2231136"/>
            <a:ext cx="2276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customers, last 5 years</a:t>
            </a:r>
            <a:endParaRPr lang="en-US" sz="10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decisions/options/2/name"/>
          <p:cNvSpPr txBox="1"/>
          <p:nvPr/>
        </p:nvSpPr>
        <p:spPr>
          <a:xfrm>
            <a:off x="9229775" y="1755648"/>
            <a:ext cx="227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600" b="1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Delay go-live</a:t>
            </a:r>
            <a:endParaRPr lang="en-US" sz="1600" b="1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15" name="sc:decisions/options/2/summary"/>
          <p:cNvSpPr txBox="1"/>
          <p:nvPr/>
        </p:nvSpPr>
        <p:spPr>
          <a:xfrm>
            <a:off x="9229775" y="2029968"/>
            <a:ext cx="2276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0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to Q2 2027</a:t>
            </a:r>
            <a:endParaRPr lang="en-US" sz="10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48640" y="2660904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12700">
            <a:solidFill>
              <a:srgbClr val="1E2228"/>
            </a:solidFill>
            <a:prstDash val="solid"/>
          </a:ln>
        </p:spPr>
      </p:sp>
      <p:sp>
        <p:nvSpPr>
          <p:cNvPr id="17" name="sc:decisions/criteria/0/name"/>
          <p:cNvSpPr txBox="1"/>
          <p:nvPr/>
        </p:nvSpPr>
        <p:spPr>
          <a:xfrm>
            <a:off x="548640" y="2752344"/>
            <a:ext cx="3260214" cy="72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 date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decisions/cells/0/0"/>
          <p:cNvSpPr txBox="1"/>
          <p:nvPr/>
        </p:nvSpPr>
        <p:spPr>
          <a:xfrm>
            <a:off x="4128894" y="2734056"/>
            <a:ext cx="2276120" cy="760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300" dirty="0" kern="400000">
                <a:solidFill>
                  <a:srgbClr val="3034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2027</a:t>
            </a:r>
            <a:endParaRPr lang="en-US" sz="1300" dirty="0" kern="400000">
              <a:solidFill>
                <a:srgbClr val="30343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decisions/cells/0/1"/>
          <p:cNvSpPr txBox="1"/>
          <p:nvPr/>
        </p:nvSpPr>
        <p:spPr>
          <a:xfrm>
            <a:off x="6679335" y="2734056"/>
            <a:ext cx="2276120" cy="760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3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2027</a:t>
            </a:r>
            <a:endParaRPr lang="en-US" sz="13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decisions/cells/0/2"/>
          <p:cNvSpPr txBox="1"/>
          <p:nvPr/>
        </p:nvSpPr>
        <p:spPr>
          <a:xfrm>
            <a:off x="9229775" y="2734056"/>
            <a:ext cx="2276120" cy="760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300" dirty="0" kern="400000">
                <a:solidFill>
                  <a:srgbClr val="3034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2027</a:t>
            </a:r>
            <a:endParaRPr lang="en-US" sz="1300" dirty="0" kern="400000">
              <a:solidFill>
                <a:srgbClr val="30343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48640" y="3568207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22" name="sc:decisions/criteria/1/name"/>
          <p:cNvSpPr txBox="1"/>
          <p:nvPr/>
        </p:nvSpPr>
        <p:spPr>
          <a:xfrm>
            <a:off x="548640" y="3659647"/>
            <a:ext cx="3260214" cy="72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cost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decisions/cells/1/0"/>
          <p:cNvSpPr txBox="1"/>
          <p:nvPr/>
        </p:nvSpPr>
        <p:spPr>
          <a:xfrm>
            <a:off x="4128894" y="3641359"/>
            <a:ext cx="2276120" cy="760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300" dirty="0" kern="400000">
                <a:solidFill>
                  <a:srgbClr val="3034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€1.1M</a:t>
            </a:r>
            <a:endParaRPr lang="en-US" sz="1300" dirty="0" kern="400000">
              <a:solidFill>
                <a:srgbClr val="30343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c:decisions/cells/1/1"/>
          <p:cNvSpPr txBox="1"/>
          <p:nvPr/>
        </p:nvSpPr>
        <p:spPr>
          <a:xfrm>
            <a:off x="6679335" y="3641359"/>
            <a:ext cx="2276120" cy="760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3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€0.4M</a:t>
            </a:r>
            <a:endParaRPr lang="en-US" sz="13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c:decisions/cells/1/2"/>
          <p:cNvSpPr txBox="1"/>
          <p:nvPr/>
        </p:nvSpPr>
        <p:spPr>
          <a:xfrm>
            <a:off x="9229775" y="3641359"/>
            <a:ext cx="2276120" cy="760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300" dirty="0" kern="400000">
                <a:solidFill>
                  <a:srgbClr val="3034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€1.8M</a:t>
            </a:r>
            <a:endParaRPr lang="en-US" sz="1300" dirty="0" kern="400000">
              <a:solidFill>
                <a:srgbClr val="30343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48640" y="4475510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27" name="sc:decisions/criteria/2/name"/>
          <p:cNvSpPr txBox="1"/>
          <p:nvPr/>
        </p:nvSpPr>
        <p:spPr>
          <a:xfrm>
            <a:off x="548640" y="4566950"/>
            <a:ext cx="3260214" cy="7244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4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impact</a:t>
            </a:r>
            <a:endParaRPr lang="en-US" sz="14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c:decisions/cells/2/0"/>
          <p:cNvSpPr txBox="1"/>
          <p:nvPr/>
        </p:nvSpPr>
        <p:spPr>
          <a:xfrm>
            <a:off x="4128894" y="4548662"/>
            <a:ext cx="2276120" cy="760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300" dirty="0" kern="400000">
                <a:solidFill>
                  <a:srgbClr val="3034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</a:t>
            </a:r>
            <a:endParaRPr lang="en-US" sz="1300" dirty="0" kern="400000">
              <a:solidFill>
                <a:srgbClr val="30343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9" name="sc:decisions/cells/2/1"/>
          <p:cNvSpPr txBox="1"/>
          <p:nvPr/>
        </p:nvSpPr>
        <p:spPr>
          <a:xfrm>
            <a:off x="6679335" y="4548662"/>
            <a:ext cx="2276120" cy="760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300" b="1" dirty="0" kern="400000">
                <a:solidFill>
                  <a:srgbClr val="1E22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Archive query tool for old records</a:t>
            </a:r>
            <a:endParaRPr lang="en-US" sz="1300" b="1" dirty="0" kern="400000">
              <a:solidFill>
                <a:srgbClr val="1E222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0" name="sc:decisions/cells/2/2"/>
          <p:cNvSpPr txBox="1"/>
          <p:nvPr/>
        </p:nvSpPr>
        <p:spPr>
          <a:xfrm>
            <a:off x="9229775" y="4548662"/>
            <a:ext cx="2276120" cy="760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4167"/>
              </a:lnSpc>
              <a:buNone/>
            </a:pPr>
            <a:r>
              <a:rPr lang="en-US" sz="1300" dirty="0" kern="400000">
                <a:solidFill>
                  <a:srgbClr val="3034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budget cycle on legacy ERP</a:t>
            </a:r>
            <a:endParaRPr lang="en-US" sz="1300" dirty="0" kern="400000">
              <a:solidFill>
                <a:srgbClr val="30343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548640" y="5382812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D8D3C8"/>
            </a:solidFill>
            <a:prstDash val="solid"/>
          </a:ln>
        </p:spPr>
      </p:sp>
      <p:sp>
        <p:nvSpPr>
          <p:cNvPr id="32" name="sc:decision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4167"/>
              </a:lnSpc>
              <a:buNone/>
            </a:pPr>
            <a:r>
              <a:rPr lang="en-US" sz="800" dirty="0" kern="400000">
                <a:solidFill>
                  <a:srgbClr val="5A5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 office status report, 30 Sep 2026</a:t>
            </a:r>
            <a:endParaRPr lang="en-US" sz="800" dirty="0" kern="400000">
              <a:solidFill>
                <a:srgbClr val="5A5F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A5F6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5</a:t>
            </a:fld>
            <a:endParaRPr b="0" lang="en-US" kern="400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ask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600" dirty="0" kern="400000">
                <a:solidFill>
                  <a:srgbClr val="1E22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actions over the next six weeks get migration back on plan</a:t>
            </a:r>
            <a:endParaRPr lang="en-US" sz="2600" dirty="0" kern="400000">
              <a:solidFill>
                <a:srgbClr val="1E222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2" name="sc:ask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167"/>
              </a:lnSpc>
              <a:buNone/>
            </a:pPr>
            <a:r>
              <a:rPr lang="en-US" sz="1000" b="1" dirty="0" kern="400000">
                <a:solidFill>
                  <a:srgbClr val="5B3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</a:t>
            </a:r>
            <a:endParaRPr lang="en-US" sz="1000" b="1" dirty="0" kern="400000">
              <a:solidFill>
                <a:srgbClr val="5B3FD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ask/chrome/title-rule"/>
          <p:cNvSpPr/>
          <p:nvPr/>
        </p:nvSpPr>
        <p:spPr>
          <a:xfrm>
            <a:off x="548640" y="1572768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D8D3C8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82496"/>
          <a:ext cx="11094415" cy="914400"/>
        </p:xfrm>
        <a:graphic>
          <a:graphicData uri="http://schemas.openxmlformats.org/drawingml/2006/table">
            <a:tbl>
              <a:tblPr/>
              <a:tblGrid>
                <a:gridCol w="7111805"/>
                <a:gridCol w="2275777"/>
                <a:gridCol w="1706833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A5F68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Next step</a:t>
                      </a:r>
                      <a:endParaRPr lang="en-US" sz="1300" b="1" dirty="0">
                        <a:solidFill>
                          <a:srgbClr val="5A5F68"/>
                        </a:solidFill>
                        <a:latin typeface="Georgia" pitchFamily="34" charset="0"/>
                        <a:ea typeface="Georgia" pitchFamily="34" charset="-122"/>
                        <a:cs typeface="Georgia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E2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A5F68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Owner</a:t>
                      </a:r>
                      <a:endParaRPr lang="en-US" sz="1300" b="1" dirty="0">
                        <a:solidFill>
                          <a:srgbClr val="5A5F68"/>
                        </a:solidFill>
                        <a:latin typeface="Georgia" pitchFamily="34" charset="0"/>
                        <a:ea typeface="Georgia" pitchFamily="34" charset="-122"/>
                        <a:cs typeface="Georgia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E2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A5F68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Due</a:t>
                      </a:r>
                      <a:endParaRPr lang="en-US" sz="1300" b="1" dirty="0">
                        <a:solidFill>
                          <a:srgbClr val="5A5F68"/>
                        </a:solidFill>
                        <a:latin typeface="Georgia" pitchFamily="34" charset="0"/>
                        <a:ea typeface="Georgia" pitchFamily="34" charset="-122"/>
                        <a:cs typeface="Georgia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E2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Confirm the reduced migration scope with business owners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Programme director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Oct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Contract the archive query tool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 procurement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 Oct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Schedule the second cut-over rehearsal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Cut-over lead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 Nov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recovery progress at the November steering committee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Programme office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22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Nov</a:t>
                      </a:r>
                      <a:endParaRPr lang="en-US" sz="1400" dirty="0">
                        <a:solidFill>
                          <a:srgbClr val="1E2228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A5F6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6</a:t>
            </a:fld>
            <a:endParaRPr b="0" lang="en-US" kern="400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ERP programme is on budget but six weeks late; two decisions keep go-live in Q1</dc:title>
  <dc:subject>Generated by SlideCraft 0.7.6</dc:subject>
  <dc:creator>Programme office</dc:creator>
  <cp:lastModifiedBy>Programme office</cp:lastModifiedBy>
  <cp:revision>1</cp:revision>
  <dcterms:created xsi:type="dcterms:W3CDTF">2026-01-01T00:00:00Z</dcterms:created>
  <dcterms:modified xsi:type="dcterms:W3CDTF">2026-01-01T00:00:00Z</dcterms:modified>
</cp:coreProperties>
</file>