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28"/>
          <c:y val="0.01141552511415521"/>
          <c:w val="0.6445108424346472"/>
          <c:h val="0.988584474885844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Daily budget</c:v>
                </c:pt>
              </c:strCache>
            </c:strRef>
          </c:tx>
          <c:spPr>
            <a:solidFill>
              <a:srgbClr val="B4492B"/>
            </a:solidFill>
            <a:effectLst/>
          </c:spPr>
          <c:invertIfNegative val="0"/>
          <c:dLbls>
            <c:numFmt formatCode="&quot;€&quot;#,##0;-&quot;€&quot;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221E1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Paris</c:v>
                  </c:pt>
                  <c:pt idx="1">
                    <c:v>Rome</c:v>
                  </c:pt>
                  <c:pt idx="2">
                    <c:v>Barcelona</c:v>
                  </c:pt>
                  <c:pt idx="3">
                    <c:v>Berlin</c:v>
                  </c:pt>
                  <c:pt idx="4">
                    <c:v>Prague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Daily budget (other)</c:v>
                </c:pt>
              </c:strCache>
            </c:strRef>
          </c:tx>
          <c:spPr>
            <a:solidFill>
              <a:srgbClr val="A7A199"/>
            </a:solidFill>
            <a:effectLst/>
          </c:spPr>
          <c:invertIfNegative val="0"/>
          <c:dLbls>
            <c:numFmt formatCode="&quot;€&quot;#,##0;-&quot;€&quot;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221E1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Paris</c:v>
                  </c:pt>
                  <c:pt idx="1">
                    <c:v>Rome</c:v>
                  </c:pt>
                  <c:pt idx="2">
                    <c:v>Barcelona</c:v>
                  </c:pt>
                  <c:pt idx="3">
                    <c:v>Berlin</c:v>
                  </c:pt>
                  <c:pt idx="4">
                    <c:v>Prague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210</c:v>
                </c:pt>
                <c:pt idx="1">
                  <c:v>170</c:v>
                </c:pt>
                <c:pt idx="2">
                  <c:v>165</c:v>
                </c:pt>
                <c:pt idx="3">
                  <c:v>150</c:v>
                </c:pt>
                <c:pt idx="4">
                  <c:v>0</c:v>
                </c:pt>
              </c:numCache>
            </c:numRef>
          </c:val>
        </c:ser>
        <c:dLbls>
          <c:numFmt formatCode="&quot;€&quot;#,##0;-&quot;€&quot;#,##0;;" sourceLinked="0"/>
          <c:txPr>
            <a:bodyPr/>
            <a:lstStyle/>
            <a:p>
              <a:pPr>
                <a:defRPr b="0" i="0" strike="noStrike" sz="1000" u="none">
                  <a:solidFill>
                    <a:srgbClr val="221E1A"/>
                  </a:solidFill>
                  <a:latin typeface="Arial"/>
                </a:defRPr>
              </a:pPr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C9D2DE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221E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50"/>
          <c:min val="0"/>
        </c:scaling>
        <c:delete val="1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Promise the audience a decision, not a ranking. By the end they should know which city fits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Positions are illustrative judgements from typical budgets and sight density in the historic centres.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SlideCraft illustrative travel estimates,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SlideCraft illustrative travel estimates,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SlideCraft illustrative travel estimates,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SlideCraft illustrative travel estimates,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example · Illustrative figures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625A5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example · Illustrative figures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625A5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625A5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734263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European cities that make a perfect first trip</a:t>
            </a:r>
            <a:endParaRPr lang="en-US" sz="44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531352" y="0"/>
            <a:ext cx="3660343" cy="6858000"/>
          </a:xfrm>
          <a:prstGeom prst="rect">
            <a:avLst/>
          </a:prstGeom>
          <a:solidFill>
            <a:srgbClr val="B4492B"/>
          </a:solidFill>
          <a:ln/>
        </p:spPr>
      </p:sp>
      <p:sp>
        <p:nvSpPr>
          <p:cNvPr id="3" name="Shape 1"/>
          <p:cNvSpPr/>
          <p:nvPr/>
        </p:nvSpPr>
        <p:spPr>
          <a:xfrm>
            <a:off x="9170518" y="640080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C77760"/>
          </a:solidFill>
          <a:ln/>
        </p:spPr>
      </p:sp>
      <p:sp>
        <p:nvSpPr>
          <p:cNvPr id="4" name="Shape 2"/>
          <p:cNvSpPr/>
          <p:nvPr/>
        </p:nvSpPr>
        <p:spPr>
          <a:xfrm>
            <a:off x="9483123" y="1777594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CE8975"/>
          </a:solidFill>
          <a:ln/>
        </p:spPr>
      </p:sp>
      <p:sp>
        <p:nvSpPr>
          <p:cNvPr id="5" name="Shape 3"/>
          <p:cNvSpPr/>
          <p:nvPr/>
        </p:nvSpPr>
        <p:spPr>
          <a:xfrm>
            <a:off x="9158623" y="2915107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D69B8A"/>
          </a:solidFill>
          <a:ln/>
        </p:spPr>
      </p:sp>
      <p:sp>
        <p:nvSpPr>
          <p:cNvPr id="6" name="Shape 4"/>
          <p:cNvSpPr/>
          <p:nvPr/>
        </p:nvSpPr>
        <p:spPr>
          <a:xfrm>
            <a:off x="9406253" y="4052621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9069350" y="5190134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E5BFB5"/>
          </a:solidFill>
          <a:ln/>
        </p:spPr>
      </p:sp>
      <p:sp>
        <p:nvSpPr>
          <p:cNvPr id="8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B44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GUIDE · FIRST-TIMERS' EDITION</a:t>
            </a:r>
            <a:endParaRPr lang="en-US" sz="1000" b="1" dirty="0" kern="400000">
              <a:solidFill>
                <a:srgbClr val="B449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cover/subtitle"/>
          <p:cNvSpPr txBox="1"/>
          <p:nvPr/>
        </p:nvSpPr>
        <p:spPr>
          <a:xfrm>
            <a:off x="822960" y="3493008"/>
            <a:ext cx="512444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7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Rome, Paris, Barcelona, Berlin and Prague — each wins a different kind of trip. Here is how to pick yours.</a:t>
            </a:r>
            <a:endParaRPr lang="en-US" sz="17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B4492B"/>
            </a:solidFill>
            <a:prstDash val="solid"/>
          </a:ln>
        </p:spPr>
      </p:sp>
      <p:sp>
        <p:nvSpPr>
          <p:cNvPr id="12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travel desk   ·   2026</a:t>
            </a:r>
            <a:endParaRPr lang="en-US" sz="10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value-map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269037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Prague and Berlin deliver big-city sights at two-thirds of the daily cost of Paris</a:t>
            </a:r>
            <a:endParaRPr lang="en-US" sz="24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c:value-map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B44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LANDSCAPE</a:t>
            </a:r>
            <a:endParaRPr lang="en-US" sz="1000" b="1" dirty="0" kern="400000">
              <a:solidFill>
                <a:srgbClr val="B449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417320" y="2011680"/>
            <a:ext cx="3434449" cy="1801368"/>
          </a:xfrm>
          <a:prstGeom prst="rect">
            <a:avLst/>
          </a:prstGeom>
          <a:solidFill>
            <a:srgbClr val="F0EAE0"/>
          </a:solidFill>
          <a:ln w="25400">
            <a:solidFill>
              <a:srgbClr val="FBF8F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851769" y="2011680"/>
            <a:ext cx="3434449" cy="1801368"/>
          </a:xfrm>
          <a:prstGeom prst="rect">
            <a:avLst/>
          </a:prstGeom>
          <a:solidFill>
            <a:srgbClr val="F3DFD5"/>
          </a:solidFill>
          <a:ln w="25400">
            <a:solidFill>
              <a:srgbClr val="FBF8F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7320" y="3813048"/>
            <a:ext cx="3434449" cy="1801368"/>
          </a:xfrm>
          <a:prstGeom prst="rect">
            <a:avLst/>
          </a:prstGeom>
          <a:solidFill>
            <a:srgbClr val="F0EAE0"/>
          </a:solidFill>
          <a:ln w="25400">
            <a:solidFill>
              <a:srgbClr val="FBF8F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51769" y="3813048"/>
            <a:ext cx="3434449" cy="1801368"/>
          </a:xfrm>
          <a:prstGeom prst="rect">
            <a:avLst/>
          </a:prstGeom>
          <a:solidFill>
            <a:srgbClr val="F0EAE0"/>
          </a:solidFill>
          <a:ln w="25400">
            <a:solidFill>
              <a:srgbClr val="FBF8F3"/>
            </a:solidFill>
            <a:prstDash val="solid"/>
          </a:ln>
        </p:spPr>
      </p:sp>
      <p:sp>
        <p:nvSpPr>
          <p:cNvPr id="8" name="sc:value-map/quadrants/0/name"/>
          <p:cNvSpPr txBox="1"/>
          <p:nvPr/>
        </p:nvSpPr>
        <p:spPr>
          <a:xfrm>
            <a:off x="1554480" y="2121408"/>
            <a:ext cx="31601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ICONS ON A BUDGET</a:t>
            </a:r>
            <a:endParaRPr lang="en-US" sz="1000" b="1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value-map/quadrants/1/name"/>
          <p:cNvSpPr txBox="1"/>
          <p:nvPr/>
        </p:nvSpPr>
        <p:spPr>
          <a:xfrm>
            <a:off x="4988929" y="2121408"/>
            <a:ext cx="31601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AB45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ICONS AT A PRICE</a:t>
            </a:r>
            <a:endParaRPr lang="en-US" sz="1000" b="1" dirty="0" kern="400000">
              <a:solidFill>
                <a:srgbClr val="AB452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value-map/quadrants/2/name"/>
          <p:cNvSpPr txBox="1"/>
          <p:nvPr/>
        </p:nvSpPr>
        <p:spPr>
          <a:xfrm>
            <a:off x="1554480" y="3922776"/>
            <a:ext cx="31601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EASY-GOING VALUE</a:t>
            </a:r>
            <a:endParaRPr lang="en-US" sz="1000" b="1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value-map/quadrants/3/name"/>
          <p:cNvSpPr txBox="1"/>
          <p:nvPr/>
        </p:nvSpPr>
        <p:spPr>
          <a:xfrm>
            <a:off x="4988929" y="3922776"/>
            <a:ext cx="31601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LIFESTYLE SPLURGE</a:t>
            </a:r>
            <a:endParaRPr lang="en-US" sz="1000" b="1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 flipV="1">
            <a:off x="1417320" y="1965960"/>
            <a:ext cx="0" cy="3648456"/>
          </a:xfrm>
          <a:prstGeom prst="line">
            <a:avLst/>
          </a:prstGeom>
          <a:noFill/>
          <a:ln w="15875">
            <a:solidFill>
              <a:srgbClr val="221E1A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1417320" y="5614416"/>
            <a:ext cx="6914619" cy="0"/>
          </a:xfrm>
          <a:prstGeom prst="line">
            <a:avLst/>
          </a:prstGeom>
          <a:noFill/>
          <a:ln w="15875">
            <a:solidFill>
              <a:srgbClr val="221E1A"/>
            </a:solidFill>
            <a:prstDash val="solid"/>
            <a:tailEnd type="triangle"/>
          </a:ln>
        </p:spPr>
      </p:sp>
      <p:sp>
        <p:nvSpPr>
          <p:cNvPr id="14" name="sc:value-map/yAxis/label"/>
          <p:cNvSpPr txBox="1"/>
          <p:nvPr/>
        </p:nvSpPr>
        <p:spPr>
          <a:xfrm>
            <a:off x="548640" y="1682496"/>
            <a:ext cx="430312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sights within walking distance</a:t>
            </a:r>
            <a:endParaRPr lang="en-US" sz="10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value-map/yAxis/high"/>
          <p:cNvSpPr txBox="1"/>
          <p:nvPr/>
        </p:nvSpPr>
        <p:spPr>
          <a:xfrm>
            <a:off x="548640" y="2011680"/>
            <a:ext cx="758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</a:t>
            </a:r>
            <a:endParaRPr lang="en-US" sz="10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value-map/yAxis/low"/>
          <p:cNvSpPr txBox="1"/>
          <p:nvPr/>
        </p:nvSpPr>
        <p:spPr>
          <a:xfrm>
            <a:off x="548640" y="5376672"/>
            <a:ext cx="758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</a:t>
            </a:r>
            <a:endParaRPr lang="en-US" sz="10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value-map/xAxis/low"/>
          <p:cNvSpPr txBox="1"/>
          <p:nvPr/>
        </p:nvSpPr>
        <p:spPr>
          <a:xfrm>
            <a:off x="1417320" y="568756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</a:t>
            </a:r>
            <a:endParaRPr lang="en-US" sz="10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value-map/xAxis/high"/>
          <p:cNvSpPr txBox="1"/>
          <p:nvPr/>
        </p:nvSpPr>
        <p:spPr>
          <a:xfrm>
            <a:off x="7006059" y="568756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</a:t>
            </a:r>
            <a:endParaRPr lang="en-US" sz="10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value-map/xAxis/label"/>
          <p:cNvSpPr txBox="1"/>
          <p:nvPr/>
        </p:nvSpPr>
        <p:spPr>
          <a:xfrm>
            <a:off x="3022969" y="56875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daily budget</a:t>
            </a:r>
            <a:endParaRPr lang="en-US" sz="10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594656" y="2385670"/>
            <a:ext cx="118872" cy="118872"/>
          </a:xfrm>
          <a:prstGeom prst="ellipse">
            <a:avLst/>
          </a:prstGeom>
          <a:solidFill>
            <a:srgbClr val="625A50"/>
          </a:solidFill>
          <a:ln/>
        </p:spPr>
      </p:sp>
      <p:sp>
        <p:nvSpPr>
          <p:cNvPr id="21" name="sc:value-map/items/2/label"/>
          <p:cNvSpPr txBox="1"/>
          <p:nvPr/>
        </p:nvSpPr>
        <p:spPr>
          <a:xfrm>
            <a:off x="5768392" y="2368296"/>
            <a:ext cx="41632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Rome</a:t>
            </a:r>
            <a:endParaRPr lang="en-US" sz="10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333020" y="2590861"/>
            <a:ext cx="118872" cy="118872"/>
          </a:xfrm>
          <a:prstGeom prst="ellipse">
            <a:avLst/>
          </a:prstGeom>
          <a:solidFill>
            <a:srgbClr val="625A50"/>
          </a:solidFill>
          <a:ln/>
        </p:spPr>
      </p:sp>
      <p:sp>
        <p:nvSpPr>
          <p:cNvPr id="23" name="sc:value-map/items/3/label"/>
          <p:cNvSpPr txBox="1"/>
          <p:nvPr/>
        </p:nvSpPr>
        <p:spPr>
          <a:xfrm>
            <a:off x="7506756" y="2549713"/>
            <a:ext cx="36492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Paris</a:t>
            </a:r>
            <a:endParaRPr lang="en-US" sz="10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639091" y="2987528"/>
            <a:ext cx="146304" cy="146304"/>
          </a:xfrm>
          <a:prstGeom prst="ellipse">
            <a:avLst/>
          </a:prstGeom>
          <a:solidFill>
            <a:srgbClr val="B4492B"/>
          </a:solidFill>
          <a:ln/>
        </p:spPr>
      </p:sp>
      <p:sp>
        <p:nvSpPr>
          <p:cNvPr id="25" name="sc:value-map/items/0/label"/>
          <p:cNvSpPr txBox="1"/>
          <p:nvPr/>
        </p:nvSpPr>
        <p:spPr>
          <a:xfrm>
            <a:off x="2840259" y="2960096"/>
            <a:ext cx="51177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Prague</a:t>
            </a:r>
            <a:endParaRPr lang="en-US" sz="10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575134" y="3466308"/>
            <a:ext cx="146304" cy="146304"/>
          </a:xfrm>
          <a:prstGeom prst="ellipse">
            <a:avLst/>
          </a:prstGeom>
          <a:solidFill>
            <a:srgbClr val="B4492B"/>
          </a:solidFill>
          <a:ln/>
        </p:spPr>
      </p:sp>
      <p:sp>
        <p:nvSpPr>
          <p:cNvPr id="27" name="sc:value-map/items/1/label"/>
          <p:cNvSpPr txBox="1"/>
          <p:nvPr/>
        </p:nvSpPr>
        <p:spPr>
          <a:xfrm>
            <a:off x="3776302" y="3438876"/>
            <a:ext cx="43832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Berlin</a:t>
            </a:r>
            <a:endParaRPr lang="en-US" sz="10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327215" y="4197096"/>
            <a:ext cx="118872" cy="118872"/>
          </a:xfrm>
          <a:prstGeom prst="ellipse">
            <a:avLst/>
          </a:prstGeom>
          <a:solidFill>
            <a:srgbClr val="625A50"/>
          </a:solidFill>
          <a:ln/>
        </p:spPr>
      </p:sp>
      <p:sp>
        <p:nvSpPr>
          <p:cNvPr id="29" name="sc:value-map/items/4/label"/>
          <p:cNvSpPr txBox="1"/>
          <p:nvPr/>
        </p:nvSpPr>
        <p:spPr>
          <a:xfrm>
            <a:off x="5500951" y="4169664"/>
            <a:ext cx="65875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Barcelona</a:t>
            </a:r>
            <a:endParaRPr lang="en-US" sz="10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743419" y="1682496"/>
            <a:ext cx="2899637" cy="4389120"/>
          </a:xfrm>
          <a:prstGeom prst="rect">
            <a:avLst/>
          </a:prstGeom>
          <a:solidFill>
            <a:srgbClr val="F0EAE0"/>
          </a:solidFill>
          <a:ln/>
        </p:spPr>
      </p:sp>
      <p:sp>
        <p:nvSpPr>
          <p:cNvPr id="31" name="Shape 29"/>
          <p:cNvSpPr/>
          <p:nvPr/>
        </p:nvSpPr>
        <p:spPr>
          <a:xfrm>
            <a:off x="8743419" y="1682496"/>
            <a:ext cx="54864" cy="4389120"/>
          </a:xfrm>
          <a:prstGeom prst="rect">
            <a:avLst/>
          </a:prstGeom>
          <a:solidFill>
            <a:srgbClr val="B4492B"/>
          </a:solidFill>
          <a:ln/>
        </p:spPr>
      </p:sp>
      <p:sp>
        <p:nvSpPr>
          <p:cNvPr id="32" name="sc:value-map/takeaway"/>
          <p:cNvSpPr txBox="1"/>
          <p:nvPr/>
        </p:nvSpPr>
        <p:spPr>
          <a:xfrm>
            <a:off x="9017739" y="1956816"/>
            <a:ext cx="2396717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Rome and Paris are worth the premium if icons are the point; otherwise Prague and Berlin stretch the budget furthest</a:t>
            </a:r>
            <a:endParaRPr lang="en-US" sz="16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33" name="sc:value-map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illustrative travel estimates, 2026</a:t>
            </a:r>
            <a:endParaRPr lang="en-US" sz="8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625A5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2</a:t>
            </a:fld>
            <a:endParaRPr b="0" lang="en-US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fit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5799137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city wins a different kind of trip — match it to what you love most</a:t>
            </a:r>
            <a:endParaRPr lang="en-US" sz="24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c:fit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B44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CITY FOR WHICH TRAVELLER</a:t>
            </a:r>
            <a:endParaRPr lang="en-US" sz="1000" b="1" dirty="0" kern="400000">
              <a:solidFill>
                <a:srgbClr val="B449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5547404"/>
            <a:ext cx="11094415" cy="524212"/>
          </a:xfrm>
          <a:prstGeom prst="rect">
            <a:avLst/>
          </a:prstGeom>
          <a:solidFill>
            <a:srgbClr val="F0EAE0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5547404"/>
            <a:ext cx="54864" cy="524212"/>
          </a:xfrm>
          <a:prstGeom prst="rect">
            <a:avLst/>
          </a:prstGeom>
          <a:solidFill>
            <a:srgbClr val="B4492B"/>
          </a:solidFill>
          <a:ln/>
        </p:spPr>
      </p:sp>
      <p:sp>
        <p:nvSpPr>
          <p:cNvPr id="6" name="sc:fit/verdict"/>
          <p:cNvSpPr txBox="1"/>
          <p:nvPr/>
        </p:nvSpPr>
        <p:spPr>
          <a:xfrm>
            <a:off x="777240" y="5547404"/>
            <a:ext cx="7802575" cy="524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Verdict:</a:t>
            </a:r>
            <a:pPr algn="l" indent="0" marL="0">
              <a:lnSpc>
                <a:spcPct val="104167"/>
              </a:lnSpc>
              <a:buNone/>
            </a:pPr>
            <a:r>
              <a:rPr lang="en-US" sz="14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Pick by the row you care about most: ruins → Rome, art → Paris, sun → Barcelona, culture → Berlin, value → Prague</a:t>
            </a:r>
            <a:endParaRPr lang="en-US" sz="14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808415" y="5699782"/>
            <a:ext cx="457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10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375343" y="5699782"/>
            <a:ext cx="219456" cy="219456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22815" y="5699782"/>
            <a:ext cx="219456" cy="219456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832543" y="569978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0" y="109728"/>
                </a:moveTo>
                <a:lnTo>
                  <a:pt x="0" y="0"/>
                </a:lnTo>
                <a:lnTo>
                  <a:pt x="28400" y="3739"/>
                </a:lnTo>
                <a:lnTo>
                  <a:pt x="54864" y="14701"/>
                </a:lnTo>
                <a:lnTo>
                  <a:pt x="77589" y="32139"/>
                </a:lnTo>
                <a:lnTo>
                  <a:pt x="95027" y="54864"/>
                </a:lnTo>
                <a:lnTo>
                  <a:pt x="105989" y="81328"/>
                </a:lnTo>
                <a:lnTo>
                  <a:pt x="109728" y="109728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11" name="Shape 9"/>
          <p:cNvSpPr/>
          <p:nvPr/>
        </p:nvSpPr>
        <p:spPr>
          <a:xfrm>
            <a:off x="10070287" y="5699782"/>
            <a:ext cx="219456" cy="219456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80015" y="5699782"/>
            <a:ext cx="109728" cy="219456"/>
          </a:xfrm>
          <a:custGeom>
            <a:avLst/>
            <a:gdLst/>
            <a:ahLst/>
            <a:cxnLst/>
            <a:rect l="l" t="t" r="r" b="b"/>
            <a:pathLst>
              <a:path w="109728" h="219456">
                <a:moveTo>
                  <a:pt x="0" y="109728"/>
                </a:moveTo>
                <a:lnTo>
                  <a:pt x="0" y="0"/>
                </a:lnTo>
                <a:lnTo>
                  <a:pt x="28400" y="3739"/>
                </a:lnTo>
                <a:lnTo>
                  <a:pt x="54864" y="14701"/>
                </a:lnTo>
                <a:lnTo>
                  <a:pt x="77589" y="32139"/>
                </a:lnTo>
                <a:lnTo>
                  <a:pt x="95027" y="54864"/>
                </a:lnTo>
                <a:lnTo>
                  <a:pt x="105989" y="81328"/>
                </a:lnTo>
                <a:lnTo>
                  <a:pt x="109728" y="109728"/>
                </a:lnTo>
                <a:lnTo>
                  <a:pt x="105989" y="138128"/>
                </a:lnTo>
                <a:lnTo>
                  <a:pt x="95027" y="164592"/>
                </a:lnTo>
                <a:lnTo>
                  <a:pt x="77589" y="187317"/>
                </a:lnTo>
                <a:lnTo>
                  <a:pt x="54864" y="204755"/>
                </a:lnTo>
                <a:lnTo>
                  <a:pt x="28400" y="215717"/>
                </a:lnTo>
                <a:lnTo>
                  <a:pt x="0" y="219456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13" name="Shape 11"/>
          <p:cNvSpPr/>
          <p:nvPr/>
        </p:nvSpPr>
        <p:spPr>
          <a:xfrm>
            <a:off x="10417759" y="5699782"/>
            <a:ext cx="219456" cy="219456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417759" y="5699782"/>
            <a:ext cx="219456" cy="219456"/>
          </a:xfrm>
          <a:custGeom>
            <a:avLst/>
            <a:gdLst/>
            <a:ahLst/>
            <a:cxnLst/>
            <a:rect l="l" t="t" r="r" b="b"/>
            <a:pathLst>
              <a:path w="219456" h="219456">
                <a:moveTo>
                  <a:pt x="109728" y="109728"/>
                </a:moveTo>
                <a:lnTo>
                  <a:pt x="109728" y="0"/>
                </a:lnTo>
                <a:lnTo>
                  <a:pt x="138128" y="3739"/>
                </a:lnTo>
                <a:lnTo>
                  <a:pt x="164592" y="14701"/>
                </a:lnTo>
                <a:lnTo>
                  <a:pt x="187317" y="32139"/>
                </a:lnTo>
                <a:lnTo>
                  <a:pt x="204755" y="54864"/>
                </a:lnTo>
                <a:lnTo>
                  <a:pt x="215717" y="81328"/>
                </a:lnTo>
                <a:lnTo>
                  <a:pt x="219456" y="109728"/>
                </a:lnTo>
                <a:lnTo>
                  <a:pt x="215717" y="138128"/>
                </a:lnTo>
                <a:lnTo>
                  <a:pt x="204755" y="164592"/>
                </a:lnTo>
                <a:lnTo>
                  <a:pt x="187317" y="187317"/>
                </a:lnTo>
                <a:lnTo>
                  <a:pt x="164592" y="204755"/>
                </a:lnTo>
                <a:lnTo>
                  <a:pt x="138128" y="215717"/>
                </a:lnTo>
                <a:lnTo>
                  <a:pt x="109728" y="219456"/>
                </a:lnTo>
                <a:lnTo>
                  <a:pt x="81328" y="215717"/>
                </a:lnTo>
                <a:lnTo>
                  <a:pt x="54864" y="204755"/>
                </a:lnTo>
                <a:lnTo>
                  <a:pt x="32139" y="187317"/>
                </a:lnTo>
                <a:lnTo>
                  <a:pt x="14701" y="164592"/>
                </a:lnTo>
                <a:lnTo>
                  <a:pt x="3739" y="138128"/>
                </a:lnTo>
                <a:lnTo>
                  <a:pt x="0" y="109728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15" name="Shape 13"/>
          <p:cNvSpPr/>
          <p:nvPr/>
        </p:nvSpPr>
        <p:spPr>
          <a:xfrm>
            <a:off x="10765231" y="5699782"/>
            <a:ext cx="219456" cy="219456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765231" y="5699782"/>
            <a:ext cx="219456" cy="219456"/>
          </a:xfrm>
          <a:prstGeom prst="ellipse">
            <a:avLst/>
          </a:prstGeom>
          <a:solidFill>
            <a:srgbClr val="221E1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1140135" y="5699782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10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fit/options/0/name"/>
          <p:cNvSpPr txBox="1"/>
          <p:nvPr/>
        </p:nvSpPr>
        <p:spPr>
          <a:xfrm>
            <a:off x="3044455" y="1755648"/>
            <a:ext cx="1472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Rome</a:t>
            </a:r>
            <a:endParaRPr lang="en-US" sz="16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19" name="sc:fit/options/1/name"/>
          <p:cNvSpPr txBox="1"/>
          <p:nvPr/>
        </p:nvSpPr>
        <p:spPr>
          <a:xfrm>
            <a:off x="4791607" y="1755648"/>
            <a:ext cx="1472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Paris</a:t>
            </a:r>
            <a:endParaRPr lang="en-US" sz="16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0" name="sc:fit/options/2/name"/>
          <p:cNvSpPr txBox="1"/>
          <p:nvPr/>
        </p:nvSpPr>
        <p:spPr>
          <a:xfrm>
            <a:off x="6538759" y="1755648"/>
            <a:ext cx="1472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Barcelona</a:t>
            </a:r>
            <a:endParaRPr lang="en-US" sz="16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1" name="sc:fit/options/3/name"/>
          <p:cNvSpPr txBox="1"/>
          <p:nvPr/>
        </p:nvSpPr>
        <p:spPr>
          <a:xfrm>
            <a:off x="8285911" y="1755648"/>
            <a:ext cx="1472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Berlin</a:t>
            </a:r>
            <a:endParaRPr lang="en-US" sz="16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2" name="sc:fit/options/4/name"/>
          <p:cNvSpPr txBox="1"/>
          <p:nvPr/>
        </p:nvSpPr>
        <p:spPr>
          <a:xfrm>
            <a:off x="10033063" y="1755648"/>
            <a:ext cx="1472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Prague</a:t>
            </a:r>
            <a:endParaRPr lang="en-US" sz="16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48640" y="218541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12700">
            <a:solidFill>
              <a:srgbClr val="221E1A"/>
            </a:solidFill>
            <a:prstDash val="solid"/>
          </a:ln>
        </p:spPr>
      </p:sp>
      <p:sp>
        <p:nvSpPr>
          <p:cNvPr id="24" name="sc:fit/criteria/0/name"/>
          <p:cNvSpPr txBox="1"/>
          <p:nvPr/>
        </p:nvSpPr>
        <p:spPr>
          <a:xfrm>
            <a:off x="548640" y="2276856"/>
            <a:ext cx="2175775" cy="350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 and ruins</a:t>
            </a:r>
            <a:endParaRPr lang="en-US" sz="14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634324" y="23053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34324" y="2305318"/>
            <a:ext cx="293095" cy="293095"/>
          </a:xfrm>
          <a:prstGeom prst="ellipse">
            <a:avLst/>
          </a:prstGeom>
          <a:solidFill>
            <a:srgbClr val="221E1A"/>
          </a:solidFill>
          <a:ln/>
        </p:spPr>
      </p:sp>
      <p:sp>
        <p:nvSpPr>
          <p:cNvPr id="27" name="Shape 25"/>
          <p:cNvSpPr/>
          <p:nvPr/>
        </p:nvSpPr>
        <p:spPr>
          <a:xfrm>
            <a:off x="5381476" y="23053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528023" y="2305318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29" name="Shape 27"/>
          <p:cNvSpPr/>
          <p:nvPr/>
        </p:nvSpPr>
        <p:spPr>
          <a:xfrm>
            <a:off x="7128628" y="23053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275175" y="2305318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31" name="Shape 29"/>
          <p:cNvSpPr/>
          <p:nvPr/>
        </p:nvSpPr>
        <p:spPr>
          <a:xfrm>
            <a:off x="8875780" y="23053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875780" y="2305318"/>
            <a:ext cx="293095" cy="293095"/>
          </a:xfrm>
          <a:custGeom>
            <a:avLst/>
            <a:gdLst/>
            <a:ahLst/>
            <a:cxnLst/>
            <a:rect l="l" t="t" r="r" b="b"/>
            <a:pathLst>
              <a:path w="293095" h="293095">
                <a:moveTo>
                  <a:pt x="146547" y="146547"/>
                </a:moveTo>
                <a:lnTo>
                  <a:pt x="146547" y="0"/>
                </a:lnTo>
                <a:lnTo>
                  <a:pt x="184477" y="4993"/>
                </a:lnTo>
                <a:lnTo>
                  <a:pt x="219821" y="19634"/>
                </a:lnTo>
                <a:lnTo>
                  <a:pt x="250172" y="42923"/>
                </a:lnTo>
                <a:lnTo>
                  <a:pt x="273461" y="73274"/>
                </a:lnTo>
                <a:lnTo>
                  <a:pt x="288101" y="108618"/>
                </a:lnTo>
                <a:lnTo>
                  <a:pt x="293095" y="146547"/>
                </a:lnTo>
                <a:lnTo>
                  <a:pt x="288101" y="184477"/>
                </a:lnTo>
                <a:lnTo>
                  <a:pt x="273461" y="219821"/>
                </a:lnTo>
                <a:lnTo>
                  <a:pt x="250172" y="250172"/>
                </a:lnTo>
                <a:lnTo>
                  <a:pt x="219821" y="273461"/>
                </a:lnTo>
                <a:lnTo>
                  <a:pt x="184477" y="288101"/>
                </a:lnTo>
                <a:lnTo>
                  <a:pt x="146547" y="293095"/>
                </a:lnTo>
                <a:lnTo>
                  <a:pt x="108618" y="288101"/>
                </a:lnTo>
                <a:lnTo>
                  <a:pt x="73274" y="273461"/>
                </a:lnTo>
                <a:lnTo>
                  <a:pt x="42923" y="250172"/>
                </a:lnTo>
                <a:lnTo>
                  <a:pt x="19634" y="219821"/>
                </a:lnTo>
                <a:lnTo>
                  <a:pt x="4993" y="184477"/>
                </a:lnTo>
                <a:lnTo>
                  <a:pt x="0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33" name="Shape 31"/>
          <p:cNvSpPr/>
          <p:nvPr/>
        </p:nvSpPr>
        <p:spPr>
          <a:xfrm>
            <a:off x="10622932" y="23053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622932" y="2305318"/>
            <a:ext cx="293095" cy="293095"/>
          </a:xfrm>
          <a:custGeom>
            <a:avLst/>
            <a:gdLst/>
            <a:ahLst/>
            <a:cxnLst/>
            <a:rect l="l" t="t" r="r" b="b"/>
            <a:pathLst>
              <a:path w="293095" h="293095">
                <a:moveTo>
                  <a:pt x="146547" y="146547"/>
                </a:moveTo>
                <a:lnTo>
                  <a:pt x="146547" y="0"/>
                </a:lnTo>
                <a:lnTo>
                  <a:pt x="184477" y="4993"/>
                </a:lnTo>
                <a:lnTo>
                  <a:pt x="219821" y="19634"/>
                </a:lnTo>
                <a:lnTo>
                  <a:pt x="250172" y="42923"/>
                </a:lnTo>
                <a:lnTo>
                  <a:pt x="273461" y="73274"/>
                </a:lnTo>
                <a:lnTo>
                  <a:pt x="288101" y="108618"/>
                </a:lnTo>
                <a:lnTo>
                  <a:pt x="293095" y="146547"/>
                </a:lnTo>
                <a:lnTo>
                  <a:pt x="288101" y="184477"/>
                </a:lnTo>
                <a:lnTo>
                  <a:pt x="273461" y="219821"/>
                </a:lnTo>
                <a:lnTo>
                  <a:pt x="250172" y="250172"/>
                </a:lnTo>
                <a:lnTo>
                  <a:pt x="219821" y="273461"/>
                </a:lnTo>
                <a:lnTo>
                  <a:pt x="184477" y="288101"/>
                </a:lnTo>
                <a:lnTo>
                  <a:pt x="146547" y="293095"/>
                </a:lnTo>
                <a:lnTo>
                  <a:pt x="108618" y="288101"/>
                </a:lnTo>
                <a:lnTo>
                  <a:pt x="73274" y="273461"/>
                </a:lnTo>
                <a:lnTo>
                  <a:pt x="42923" y="250172"/>
                </a:lnTo>
                <a:lnTo>
                  <a:pt x="19634" y="219821"/>
                </a:lnTo>
                <a:lnTo>
                  <a:pt x="4993" y="184477"/>
                </a:lnTo>
                <a:lnTo>
                  <a:pt x="0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35" name="Shape 33"/>
          <p:cNvSpPr/>
          <p:nvPr/>
        </p:nvSpPr>
        <p:spPr>
          <a:xfrm>
            <a:off x="548640" y="2718315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6CCBC"/>
            </a:solidFill>
            <a:prstDash val="solid"/>
          </a:ln>
        </p:spPr>
      </p:sp>
      <p:sp>
        <p:nvSpPr>
          <p:cNvPr id="36" name="sc:fit/criteria/1/name"/>
          <p:cNvSpPr txBox="1"/>
          <p:nvPr/>
        </p:nvSpPr>
        <p:spPr>
          <a:xfrm>
            <a:off x="548640" y="2809755"/>
            <a:ext cx="2175775" cy="350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and museums</a:t>
            </a:r>
            <a:endParaRPr lang="en-US" sz="14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634324" y="28382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34324" y="2838218"/>
            <a:ext cx="293095" cy="293095"/>
          </a:xfrm>
          <a:custGeom>
            <a:avLst/>
            <a:gdLst/>
            <a:ahLst/>
            <a:cxnLst/>
            <a:rect l="l" t="t" r="r" b="b"/>
            <a:pathLst>
              <a:path w="293095" h="293095">
                <a:moveTo>
                  <a:pt x="146547" y="146547"/>
                </a:moveTo>
                <a:lnTo>
                  <a:pt x="146547" y="0"/>
                </a:lnTo>
                <a:lnTo>
                  <a:pt x="184477" y="4993"/>
                </a:lnTo>
                <a:lnTo>
                  <a:pt x="219821" y="19634"/>
                </a:lnTo>
                <a:lnTo>
                  <a:pt x="250172" y="42923"/>
                </a:lnTo>
                <a:lnTo>
                  <a:pt x="273461" y="73274"/>
                </a:lnTo>
                <a:lnTo>
                  <a:pt x="288101" y="108618"/>
                </a:lnTo>
                <a:lnTo>
                  <a:pt x="293095" y="146547"/>
                </a:lnTo>
                <a:lnTo>
                  <a:pt x="288101" y="184477"/>
                </a:lnTo>
                <a:lnTo>
                  <a:pt x="273461" y="219821"/>
                </a:lnTo>
                <a:lnTo>
                  <a:pt x="250172" y="250172"/>
                </a:lnTo>
                <a:lnTo>
                  <a:pt x="219821" y="273461"/>
                </a:lnTo>
                <a:lnTo>
                  <a:pt x="184477" y="288101"/>
                </a:lnTo>
                <a:lnTo>
                  <a:pt x="146547" y="293095"/>
                </a:lnTo>
                <a:lnTo>
                  <a:pt x="108618" y="288101"/>
                </a:lnTo>
                <a:lnTo>
                  <a:pt x="73274" y="273461"/>
                </a:lnTo>
                <a:lnTo>
                  <a:pt x="42923" y="250172"/>
                </a:lnTo>
                <a:lnTo>
                  <a:pt x="19634" y="219821"/>
                </a:lnTo>
                <a:lnTo>
                  <a:pt x="4993" y="184477"/>
                </a:lnTo>
                <a:lnTo>
                  <a:pt x="0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39" name="Shape 37"/>
          <p:cNvSpPr/>
          <p:nvPr/>
        </p:nvSpPr>
        <p:spPr>
          <a:xfrm>
            <a:off x="5381476" y="28382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381476" y="2838218"/>
            <a:ext cx="293095" cy="293095"/>
          </a:xfrm>
          <a:prstGeom prst="ellipse">
            <a:avLst/>
          </a:prstGeom>
          <a:solidFill>
            <a:srgbClr val="221E1A"/>
          </a:solidFill>
          <a:ln/>
        </p:spPr>
      </p:sp>
      <p:sp>
        <p:nvSpPr>
          <p:cNvPr id="41" name="Shape 39"/>
          <p:cNvSpPr/>
          <p:nvPr/>
        </p:nvSpPr>
        <p:spPr>
          <a:xfrm>
            <a:off x="7128628" y="28382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128628" y="2838218"/>
            <a:ext cx="293095" cy="293095"/>
          </a:xfrm>
          <a:custGeom>
            <a:avLst/>
            <a:gdLst/>
            <a:ahLst/>
            <a:cxnLst/>
            <a:rect l="l" t="t" r="r" b="b"/>
            <a:pathLst>
              <a:path w="293095" h="293095">
                <a:moveTo>
                  <a:pt x="146547" y="146547"/>
                </a:moveTo>
                <a:lnTo>
                  <a:pt x="146547" y="0"/>
                </a:lnTo>
                <a:lnTo>
                  <a:pt x="184477" y="4993"/>
                </a:lnTo>
                <a:lnTo>
                  <a:pt x="219821" y="19634"/>
                </a:lnTo>
                <a:lnTo>
                  <a:pt x="250172" y="42923"/>
                </a:lnTo>
                <a:lnTo>
                  <a:pt x="273461" y="73274"/>
                </a:lnTo>
                <a:lnTo>
                  <a:pt x="288101" y="108618"/>
                </a:lnTo>
                <a:lnTo>
                  <a:pt x="293095" y="146547"/>
                </a:lnTo>
                <a:lnTo>
                  <a:pt x="288101" y="184477"/>
                </a:lnTo>
                <a:lnTo>
                  <a:pt x="273461" y="219821"/>
                </a:lnTo>
                <a:lnTo>
                  <a:pt x="250172" y="250172"/>
                </a:lnTo>
                <a:lnTo>
                  <a:pt x="219821" y="273461"/>
                </a:lnTo>
                <a:lnTo>
                  <a:pt x="184477" y="288101"/>
                </a:lnTo>
                <a:lnTo>
                  <a:pt x="146547" y="293095"/>
                </a:lnTo>
                <a:lnTo>
                  <a:pt x="108618" y="288101"/>
                </a:lnTo>
                <a:lnTo>
                  <a:pt x="73274" y="273461"/>
                </a:lnTo>
                <a:lnTo>
                  <a:pt x="42923" y="250172"/>
                </a:lnTo>
                <a:lnTo>
                  <a:pt x="19634" y="219821"/>
                </a:lnTo>
                <a:lnTo>
                  <a:pt x="4993" y="184477"/>
                </a:lnTo>
                <a:lnTo>
                  <a:pt x="0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43" name="Shape 41"/>
          <p:cNvSpPr/>
          <p:nvPr/>
        </p:nvSpPr>
        <p:spPr>
          <a:xfrm>
            <a:off x="8875780" y="28382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875780" y="2838218"/>
            <a:ext cx="293095" cy="293095"/>
          </a:xfrm>
          <a:custGeom>
            <a:avLst/>
            <a:gdLst/>
            <a:ahLst/>
            <a:cxnLst/>
            <a:rect l="l" t="t" r="r" b="b"/>
            <a:pathLst>
              <a:path w="293095" h="293095">
                <a:moveTo>
                  <a:pt x="146547" y="146547"/>
                </a:moveTo>
                <a:lnTo>
                  <a:pt x="146547" y="0"/>
                </a:lnTo>
                <a:lnTo>
                  <a:pt x="184477" y="4993"/>
                </a:lnTo>
                <a:lnTo>
                  <a:pt x="219821" y="19634"/>
                </a:lnTo>
                <a:lnTo>
                  <a:pt x="250172" y="42923"/>
                </a:lnTo>
                <a:lnTo>
                  <a:pt x="273461" y="73274"/>
                </a:lnTo>
                <a:lnTo>
                  <a:pt x="288101" y="108618"/>
                </a:lnTo>
                <a:lnTo>
                  <a:pt x="293095" y="146547"/>
                </a:lnTo>
                <a:lnTo>
                  <a:pt x="288101" y="184477"/>
                </a:lnTo>
                <a:lnTo>
                  <a:pt x="273461" y="219821"/>
                </a:lnTo>
                <a:lnTo>
                  <a:pt x="250172" y="250172"/>
                </a:lnTo>
                <a:lnTo>
                  <a:pt x="219821" y="273461"/>
                </a:lnTo>
                <a:lnTo>
                  <a:pt x="184477" y="288101"/>
                </a:lnTo>
                <a:lnTo>
                  <a:pt x="146547" y="293095"/>
                </a:lnTo>
                <a:lnTo>
                  <a:pt x="108618" y="288101"/>
                </a:lnTo>
                <a:lnTo>
                  <a:pt x="73274" y="273461"/>
                </a:lnTo>
                <a:lnTo>
                  <a:pt x="42923" y="250172"/>
                </a:lnTo>
                <a:lnTo>
                  <a:pt x="19634" y="219821"/>
                </a:lnTo>
                <a:lnTo>
                  <a:pt x="4993" y="184477"/>
                </a:lnTo>
                <a:lnTo>
                  <a:pt x="0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45" name="Shape 43"/>
          <p:cNvSpPr/>
          <p:nvPr/>
        </p:nvSpPr>
        <p:spPr>
          <a:xfrm>
            <a:off x="10622932" y="2838218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769479" y="2838218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47" name="Shape 45"/>
          <p:cNvSpPr/>
          <p:nvPr/>
        </p:nvSpPr>
        <p:spPr>
          <a:xfrm>
            <a:off x="548640" y="3251215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6CCBC"/>
            </a:solidFill>
            <a:prstDash val="solid"/>
          </a:ln>
        </p:spPr>
      </p:sp>
      <p:sp>
        <p:nvSpPr>
          <p:cNvPr id="48" name="sc:fit/criteria/2/name"/>
          <p:cNvSpPr txBox="1"/>
          <p:nvPr/>
        </p:nvSpPr>
        <p:spPr>
          <a:xfrm>
            <a:off x="548640" y="3342655"/>
            <a:ext cx="2175775" cy="350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scene</a:t>
            </a:r>
            <a:endParaRPr lang="en-US" sz="14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3634324" y="33711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634324" y="3371117"/>
            <a:ext cx="293095" cy="293095"/>
          </a:xfrm>
          <a:prstGeom prst="ellipse">
            <a:avLst/>
          </a:prstGeom>
          <a:solidFill>
            <a:srgbClr val="221E1A"/>
          </a:solidFill>
          <a:ln/>
        </p:spPr>
      </p:sp>
      <p:sp>
        <p:nvSpPr>
          <p:cNvPr id="51" name="Shape 49"/>
          <p:cNvSpPr/>
          <p:nvPr/>
        </p:nvSpPr>
        <p:spPr>
          <a:xfrm>
            <a:off x="5381476" y="33711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381476" y="3371117"/>
            <a:ext cx="293095" cy="293095"/>
          </a:xfrm>
          <a:prstGeom prst="ellipse">
            <a:avLst/>
          </a:prstGeom>
          <a:solidFill>
            <a:srgbClr val="221E1A"/>
          </a:solidFill>
          <a:ln/>
        </p:spPr>
      </p:sp>
      <p:sp>
        <p:nvSpPr>
          <p:cNvPr id="53" name="Shape 51"/>
          <p:cNvSpPr/>
          <p:nvPr/>
        </p:nvSpPr>
        <p:spPr>
          <a:xfrm>
            <a:off x="7128628" y="33711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128628" y="3371117"/>
            <a:ext cx="293095" cy="293095"/>
          </a:xfrm>
          <a:prstGeom prst="ellipse">
            <a:avLst/>
          </a:prstGeom>
          <a:solidFill>
            <a:srgbClr val="221E1A"/>
          </a:solidFill>
          <a:ln/>
        </p:spPr>
      </p:sp>
      <p:sp>
        <p:nvSpPr>
          <p:cNvPr id="55" name="Shape 53"/>
          <p:cNvSpPr/>
          <p:nvPr/>
        </p:nvSpPr>
        <p:spPr>
          <a:xfrm>
            <a:off x="8875780" y="33711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9022327" y="3371117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57" name="Shape 55"/>
          <p:cNvSpPr/>
          <p:nvPr/>
        </p:nvSpPr>
        <p:spPr>
          <a:xfrm>
            <a:off x="10622932" y="33711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0769479" y="3371117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59" name="Shape 57"/>
          <p:cNvSpPr/>
          <p:nvPr/>
        </p:nvSpPr>
        <p:spPr>
          <a:xfrm>
            <a:off x="548640" y="3784114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6CCBC"/>
            </a:solidFill>
            <a:prstDash val="solid"/>
          </a:ln>
        </p:spPr>
      </p:sp>
      <p:sp>
        <p:nvSpPr>
          <p:cNvPr id="60" name="sc:fit/criteria/3/name"/>
          <p:cNvSpPr txBox="1"/>
          <p:nvPr/>
        </p:nvSpPr>
        <p:spPr>
          <a:xfrm>
            <a:off x="548640" y="3875554"/>
            <a:ext cx="2175775" cy="350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Beach and outdoors</a:t>
            </a:r>
            <a:endParaRPr lang="en-US" sz="14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3634324" y="39040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780871" y="3904017"/>
            <a:ext cx="146547" cy="146547"/>
          </a:xfrm>
          <a:custGeom>
            <a:avLst/>
            <a:gdLst/>
            <a:ahLst/>
            <a:cxnLst/>
            <a:rect l="l" t="t" r="r" b="b"/>
            <a:pathLst>
              <a:path w="146547" h="146547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63" name="Shape 61"/>
          <p:cNvSpPr/>
          <p:nvPr/>
        </p:nvSpPr>
        <p:spPr>
          <a:xfrm>
            <a:off x="5381476" y="39040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5528023" y="3904017"/>
            <a:ext cx="146547" cy="146547"/>
          </a:xfrm>
          <a:custGeom>
            <a:avLst/>
            <a:gdLst/>
            <a:ahLst/>
            <a:cxnLst/>
            <a:rect l="l" t="t" r="r" b="b"/>
            <a:pathLst>
              <a:path w="146547" h="146547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65" name="Shape 63"/>
          <p:cNvSpPr/>
          <p:nvPr/>
        </p:nvSpPr>
        <p:spPr>
          <a:xfrm>
            <a:off x="7128628" y="39040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7128628" y="3904017"/>
            <a:ext cx="293095" cy="293095"/>
          </a:xfrm>
          <a:prstGeom prst="ellipse">
            <a:avLst/>
          </a:prstGeom>
          <a:solidFill>
            <a:srgbClr val="221E1A"/>
          </a:solidFill>
          <a:ln/>
        </p:spPr>
      </p:sp>
      <p:sp>
        <p:nvSpPr>
          <p:cNvPr id="67" name="Shape 65"/>
          <p:cNvSpPr/>
          <p:nvPr/>
        </p:nvSpPr>
        <p:spPr>
          <a:xfrm>
            <a:off x="8875780" y="39040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9022327" y="3904017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69" name="Shape 67"/>
          <p:cNvSpPr/>
          <p:nvPr/>
        </p:nvSpPr>
        <p:spPr>
          <a:xfrm>
            <a:off x="10622932" y="3904017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769479" y="3904017"/>
            <a:ext cx="146547" cy="146547"/>
          </a:xfrm>
          <a:custGeom>
            <a:avLst/>
            <a:gdLst/>
            <a:ahLst/>
            <a:cxnLst/>
            <a:rect l="l" t="t" r="r" b="b"/>
            <a:pathLst>
              <a:path w="146547" h="146547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71" name="Shape 69"/>
          <p:cNvSpPr/>
          <p:nvPr/>
        </p:nvSpPr>
        <p:spPr>
          <a:xfrm>
            <a:off x="548640" y="4317014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6CCBC"/>
            </a:solidFill>
            <a:prstDash val="solid"/>
          </a:ln>
        </p:spPr>
      </p:sp>
      <p:sp>
        <p:nvSpPr>
          <p:cNvPr id="72" name="sc:fit/criteria/4/name"/>
          <p:cNvSpPr txBox="1"/>
          <p:nvPr/>
        </p:nvSpPr>
        <p:spPr>
          <a:xfrm>
            <a:off x="548640" y="4408454"/>
            <a:ext cx="2175775" cy="350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Nightlife and culture</a:t>
            </a:r>
            <a:endParaRPr lang="en-US" sz="14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3634324" y="4436916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780871" y="4436916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75" name="Shape 73"/>
          <p:cNvSpPr/>
          <p:nvPr/>
        </p:nvSpPr>
        <p:spPr>
          <a:xfrm>
            <a:off x="5381476" y="4436916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5381476" y="4436916"/>
            <a:ext cx="293095" cy="293095"/>
          </a:xfrm>
          <a:custGeom>
            <a:avLst/>
            <a:gdLst/>
            <a:ahLst/>
            <a:cxnLst/>
            <a:rect l="l" t="t" r="r" b="b"/>
            <a:pathLst>
              <a:path w="293095" h="293095">
                <a:moveTo>
                  <a:pt x="146547" y="146547"/>
                </a:moveTo>
                <a:lnTo>
                  <a:pt x="146547" y="0"/>
                </a:lnTo>
                <a:lnTo>
                  <a:pt x="184477" y="4993"/>
                </a:lnTo>
                <a:lnTo>
                  <a:pt x="219821" y="19634"/>
                </a:lnTo>
                <a:lnTo>
                  <a:pt x="250172" y="42923"/>
                </a:lnTo>
                <a:lnTo>
                  <a:pt x="273461" y="73274"/>
                </a:lnTo>
                <a:lnTo>
                  <a:pt x="288101" y="108618"/>
                </a:lnTo>
                <a:lnTo>
                  <a:pt x="293095" y="146547"/>
                </a:lnTo>
                <a:lnTo>
                  <a:pt x="288101" y="184477"/>
                </a:lnTo>
                <a:lnTo>
                  <a:pt x="273461" y="219821"/>
                </a:lnTo>
                <a:lnTo>
                  <a:pt x="250172" y="250172"/>
                </a:lnTo>
                <a:lnTo>
                  <a:pt x="219821" y="273461"/>
                </a:lnTo>
                <a:lnTo>
                  <a:pt x="184477" y="288101"/>
                </a:lnTo>
                <a:lnTo>
                  <a:pt x="146547" y="293095"/>
                </a:lnTo>
                <a:lnTo>
                  <a:pt x="108618" y="288101"/>
                </a:lnTo>
                <a:lnTo>
                  <a:pt x="73274" y="273461"/>
                </a:lnTo>
                <a:lnTo>
                  <a:pt x="42923" y="250172"/>
                </a:lnTo>
                <a:lnTo>
                  <a:pt x="19634" y="219821"/>
                </a:lnTo>
                <a:lnTo>
                  <a:pt x="4993" y="184477"/>
                </a:lnTo>
                <a:lnTo>
                  <a:pt x="0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77" name="Shape 75"/>
          <p:cNvSpPr/>
          <p:nvPr/>
        </p:nvSpPr>
        <p:spPr>
          <a:xfrm>
            <a:off x="7128628" y="4436916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7128628" y="4436916"/>
            <a:ext cx="293095" cy="293095"/>
          </a:xfrm>
          <a:custGeom>
            <a:avLst/>
            <a:gdLst/>
            <a:ahLst/>
            <a:cxnLst/>
            <a:rect l="l" t="t" r="r" b="b"/>
            <a:pathLst>
              <a:path w="293095" h="293095">
                <a:moveTo>
                  <a:pt x="146547" y="146547"/>
                </a:moveTo>
                <a:lnTo>
                  <a:pt x="146547" y="0"/>
                </a:lnTo>
                <a:lnTo>
                  <a:pt x="184477" y="4993"/>
                </a:lnTo>
                <a:lnTo>
                  <a:pt x="219821" y="19634"/>
                </a:lnTo>
                <a:lnTo>
                  <a:pt x="250172" y="42923"/>
                </a:lnTo>
                <a:lnTo>
                  <a:pt x="273461" y="73274"/>
                </a:lnTo>
                <a:lnTo>
                  <a:pt x="288101" y="108618"/>
                </a:lnTo>
                <a:lnTo>
                  <a:pt x="293095" y="146547"/>
                </a:lnTo>
                <a:lnTo>
                  <a:pt x="288101" y="184477"/>
                </a:lnTo>
                <a:lnTo>
                  <a:pt x="273461" y="219821"/>
                </a:lnTo>
                <a:lnTo>
                  <a:pt x="250172" y="250172"/>
                </a:lnTo>
                <a:lnTo>
                  <a:pt x="219821" y="273461"/>
                </a:lnTo>
                <a:lnTo>
                  <a:pt x="184477" y="288101"/>
                </a:lnTo>
                <a:lnTo>
                  <a:pt x="146547" y="293095"/>
                </a:lnTo>
                <a:lnTo>
                  <a:pt x="108618" y="288101"/>
                </a:lnTo>
                <a:lnTo>
                  <a:pt x="73274" y="273461"/>
                </a:lnTo>
                <a:lnTo>
                  <a:pt x="42923" y="250172"/>
                </a:lnTo>
                <a:lnTo>
                  <a:pt x="19634" y="219821"/>
                </a:lnTo>
                <a:lnTo>
                  <a:pt x="4993" y="184477"/>
                </a:lnTo>
                <a:lnTo>
                  <a:pt x="0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79" name="Shape 77"/>
          <p:cNvSpPr/>
          <p:nvPr/>
        </p:nvSpPr>
        <p:spPr>
          <a:xfrm>
            <a:off x="8875780" y="4436916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8875780" y="4436916"/>
            <a:ext cx="293095" cy="293095"/>
          </a:xfrm>
          <a:prstGeom prst="ellipse">
            <a:avLst/>
          </a:prstGeom>
          <a:solidFill>
            <a:srgbClr val="221E1A"/>
          </a:solidFill>
          <a:ln/>
        </p:spPr>
      </p:sp>
      <p:sp>
        <p:nvSpPr>
          <p:cNvPr id="81" name="Shape 79"/>
          <p:cNvSpPr/>
          <p:nvPr/>
        </p:nvSpPr>
        <p:spPr>
          <a:xfrm>
            <a:off x="10622932" y="4436916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10769479" y="4436916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83" name="Shape 81"/>
          <p:cNvSpPr/>
          <p:nvPr/>
        </p:nvSpPr>
        <p:spPr>
          <a:xfrm>
            <a:off x="548640" y="4849913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6CCBC"/>
            </a:solidFill>
            <a:prstDash val="solid"/>
          </a:ln>
        </p:spPr>
      </p:sp>
      <p:sp>
        <p:nvSpPr>
          <p:cNvPr id="84" name="sc:fit/criteria/5/name"/>
          <p:cNvSpPr txBox="1"/>
          <p:nvPr/>
        </p:nvSpPr>
        <p:spPr>
          <a:xfrm>
            <a:off x="548640" y="4941353"/>
            <a:ext cx="2175775" cy="350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for money</a:t>
            </a:r>
            <a:endParaRPr lang="en-US" sz="14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3634324" y="4969815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3780871" y="4969815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87" name="Shape 85"/>
          <p:cNvSpPr/>
          <p:nvPr/>
        </p:nvSpPr>
        <p:spPr>
          <a:xfrm>
            <a:off x="5381476" y="4969815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5528023" y="4969815"/>
            <a:ext cx="146547" cy="146547"/>
          </a:xfrm>
          <a:custGeom>
            <a:avLst/>
            <a:gdLst/>
            <a:ahLst/>
            <a:cxnLst/>
            <a:rect l="l" t="t" r="r" b="b"/>
            <a:pathLst>
              <a:path w="146547" h="146547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89" name="Shape 87"/>
          <p:cNvSpPr/>
          <p:nvPr/>
        </p:nvSpPr>
        <p:spPr>
          <a:xfrm>
            <a:off x="7128628" y="4969815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7275175" y="4969815"/>
            <a:ext cx="146547" cy="293095"/>
          </a:xfrm>
          <a:custGeom>
            <a:avLst/>
            <a:gdLst/>
            <a:ahLst/>
            <a:cxnLst/>
            <a:rect l="l" t="t" r="r" b="b"/>
            <a:pathLst>
              <a:path w="146547" h="293095">
                <a:moveTo>
                  <a:pt x="0" y="146547"/>
                </a:moveTo>
                <a:lnTo>
                  <a:pt x="0" y="0"/>
                </a:lnTo>
                <a:lnTo>
                  <a:pt x="37929" y="4993"/>
                </a:lnTo>
                <a:lnTo>
                  <a:pt x="73274" y="19634"/>
                </a:lnTo>
                <a:lnTo>
                  <a:pt x="103625" y="42923"/>
                </a:lnTo>
                <a:lnTo>
                  <a:pt x="126914" y="73274"/>
                </a:lnTo>
                <a:lnTo>
                  <a:pt x="141554" y="108618"/>
                </a:lnTo>
                <a:lnTo>
                  <a:pt x="146547" y="146547"/>
                </a:lnTo>
                <a:lnTo>
                  <a:pt x="141554" y="184477"/>
                </a:lnTo>
                <a:lnTo>
                  <a:pt x="126914" y="219821"/>
                </a:lnTo>
                <a:lnTo>
                  <a:pt x="103625" y="250172"/>
                </a:lnTo>
                <a:lnTo>
                  <a:pt x="73274" y="273461"/>
                </a:lnTo>
                <a:lnTo>
                  <a:pt x="37929" y="288101"/>
                </a:lnTo>
                <a:lnTo>
                  <a:pt x="0" y="293095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91" name="Shape 89"/>
          <p:cNvSpPr/>
          <p:nvPr/>
        </p:nvSpPr>
        <p:spPr>
          <a:xfrm>
            <a:off x="8875780" y="4969815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8875780" y="4969815"/>
            <a:ext cx="293095" cy="293095"/>
          </a:xfrm>
          <a:custGeom>
            <a:avLst/>
            <a:gdLst/>
            <a:ahLst/>
            <a:cxnLst/>
            <a:rect l="l" t="t" r="r" b="b"/>
            <a:pathLst>
              <a:path w="293095" h="293095">
                <a:moveTo>
                  <a:pt x="146547" y="146547"/>
                </a:moveTo>
                <a:lnTo>
                  <a:pt x="146547" y="0"/>
                </a:lnTo>
                <a:lnTo>
                  <a:pt x="184477" y="4993"/>
                </a:lnTo>
                <a:lnTo>
                  <a:pt x="219821" y="19634"/>
                </a:lnTo>
                <a:lnTo>
                  <a:pt x="250172" y="42923"/>
                </a:lnTo>
                <a:lnTo>
                  <a:pt x="273461" y="73274"/>
                </a:lnTo>
                <a:lnTo>
                  <a:pt x="288101" y="108618"/>
                </a:lnTo>
                <a:lnTo>
                  <a:pt x="293095" y="146547"/>
                </a:lnTo>
                <a:lnTo>
                  <a:pt x="288101" y="184477"/>
                </a:lnTo>
                <a:lnTo>
                  <a:pt x="273461" y="219821"/>
                </a:lnTo>
                <a:lnTo>
                  <a:pt x="250172" y="250172"/>
                </a:lnTo>
                <a:lnTo>
                  <a:pt x="219821" y="273461"/>
                </a:lnTo>
                <a:lnTo>
                  <a:pt x="184477" y="288101"/>
                </a:lnTo>
                <a:lnTo>
                  <a:pt x="146547" y="293095"/>
                </a:lnTo>
                <a:lnTo>
                  <a:pt x="108618" y="288101"/>
                </a:lnTo>
                <a:lnTo>
                  <a:pt x="73274" y="273461"/>
                </a:lnTo>
                <a:lnTo>
                  <a:pt x="42923" y="250172"/>
                </a:lnTo>
                <a:lnTo>
                  <a:pt x="19634" y="219821"/>
                </a:lnTo>
                <a:lnTo>
                  <a:pt x="4993" y="184477"/>
                </a:lnTo>
                <a:lnTo>
                  <a:pt x="0" y="146547"/>
                </a:lnTo>
                <a:close/>
              </a:path>
            </a:pathLst>
          </a:custGeom>
          <a:solidFill>
            <a:srgbClr val="221E1A"/>
          </a:solidFill>
          <a:ln/>
        </p:spPr>
      </p:sp>
      <p:sp>
        <p:nvSpPr>
          <p:cNvPr id="93" name="Shape 91"/>
          <p:cNvSpPr/>
          <p:nvPr/>
        </p:nvSpPr>
        <p:spPr>
          <a:xfrm>
            <a:off x="10622932" y="4969815"/>
            <a:ext cx="293095" cy="293095"/>
          </a:xfrm>
          <a:prstGeom prst="ellipse">
            <a:avLst/>
          </a:prstGeom>
          <a:solidFill>
            <a:srgbClr val="FBF8F3"/>
          </a:solidFill>
          <a:ln w="12700">
            <a:solidFill>
              <a:srgbClr val="221E1A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0622932" y="4969815"/>
            <a:ext cx="293095" cy="293095"/>
          </a:xfrm>
          <a:prstGeom prst="ellipse">
            <a:avLst/>
          </a:prstGeom>
          <a:solidFill>
            <a:srgbClr val="221E1A"/>
          </a:solidFill>
          <a:ln/>
        </p:spPr>
      </p:sp>
      <p:sp>
        <p:nvSpPr>
          <p:cNvPr id="95" name="Shape 93"/>
          <p:cNvSpPr/>
          <p:nvPr/>
        </p:nvSpPr>
        <p:spPr>
          <a:xfrm>
            <a:off x="548640" y="5382812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6CCBC"/>
            </a:solidFill>
            <a:prstDash val="solid"/>
          </a:ln>
        </p:spPr>
      </p:sp>
      <p:sp>
        <p:nvSpPr>
          <p:cNvPr id="96" name="sc:fit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illustrative travel estimates, 2026</a:t>
            </a:r>
            <a:endParaRPr lang="en-US" sz="8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625A5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3</a:t>
            </a:fld>
            <a:endParaRPr b="0" lang="en-US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budget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day in Paris costs almost twice as much as a day in Prague</a:t>
            </a:r>
            <a:endParaRPr lang="en-US" sz="24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c:budget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B44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</a:t>
            </a:r>
            <a:endParaRPr lang="en-US" sz="1000" b="1" dirty="0" kern="400000">
              <a:solidFill>
                <a:srgbClr val="B449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budget/chart/label"/>
          <p:cNvSpPr txBox="1"/>
          <p:nvPr/>
        </p:nvSpPr>
        <p:spPr>
          <a:xfrm>
            <a:off x="548640" y="1682496"/>
            <a:ext cx="72677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daily budget per person, €, mid-range hotel, meals and transport</a:t>
            </a:r>
            <a:endParaRPr lang="en-US" sz="1000" b="1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5" name="Chart 0" descr="Chart: Daily budget — Paris 210, Rome 170, Barcelona 165, Berlin 150, Prague 115"/>
          <p:cNvGraphicFramePr/>
          <p:nvPr/>
        </p:nvGraphicFramePr>
        <p:xfrm>
          <a:off x="548640" y="2066544"/>
          <a:ext cx="7267799" cy="400507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573195" y="2398471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€210</a:t>
            </a:r>
            <a:endParaRPr lang="en-US" sz="10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823727" y="3190342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€170</a:t>
            </a:r>
            <a:endParaRPr lang="en-US" sz="10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730043" y="3982212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€165</a:t>
            </a:r>
            <a:endParaRPr lang="en-US" sz="10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448993" y="4774082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€150</a:t>
            </a:r>
            <a:endParaRPr lang="en-US" sz="10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4793208" y="5565953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€115</a:t>
            </a:r>
            <a:endParaRPr lang="en-US" sz="1000" b="1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F0EAE0"/>
          </a:solidFill>
          <a:ln/>
        </p:spPr>
      </p:sp>
      <p:sp>
        <p:nvSpPr>
          <p:cNvPr id="12" name="Shape 9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B4492B"/>
          </a:solidFill>
          <a:ln/>
        </p:spPr>
      </p:sp>
      <p:sp>
        <p:nvSpPr>
          <p:cNvPr id="13" name="sc:budget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Spend the savings on a longer stay</a:t>
            </a:r>
            <a:endParaRPr lang="en-US" sz="16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14" name="sc:budget/takeaway/points"/>
          <p:cNvSpPr txBox="1"/>
          <p:nvPr/>
        </p:nvSpPr>
        <p:spPr>
          <a:xfrm>
            <a:off x="8456519" y="2693416"/>
            <a:ext cx="2957937" cy="3103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4167"/>
              </a:lnSpc>
              <a:buSzPct val="100000"/>
              <a:buChar char="•"/>
            </a:pPr>
            <a:r>
              <a:rPr lang="en-US" sz="14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days in Prague cost about the same as three in Paris</a:t>
            </a:r>
            <a:endParaRPr lang="en-US" sz="14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4167"/>
              </a:lnSpc>
              <a:spcBef>
                <a:spcPts val="8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22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central hotels early; they are most of the bill</a:t>
            </a:r>
            <a:endParaRPr lang="en-US" sz="1400" dirty="0" kern="400000">
              <a:solidFill>
                <a:srgbClr val="221E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budget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illustrative travel estimates, 2026</a:t>
            </a:r>
            <a:endParaRPr lang="en-US" sz="8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625A5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4</a:t>
            </a:fld>
            <a:endParaRPr b="0" lang="en-US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whe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7194549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22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in spring or early autumn — every city is at its best, and cheaper, outside July and August</a:t>
            </a:r>
            <a:endParaRPr lang="en-US" sz="2400" b="1" dirty="0" kern="400000">
              <a:solidFill>
                <a:srgbClr val="221E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c:whe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B44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YOURS</a:t>
            </a:r>
            <a:endParaRPr lang="en-US" sz="1000" b="1" dirty="0" kern="400000">
              <a:solidFill>
                <a:srgbClr val="B449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82496"/>
          <a:ext cx="11094415" cy="914400"/>
        </p:xfrm>
        <a:graphic>
          <a:graphicData uri="http://schemas.openxmlformats.org/drawingml/2006/table">
            <a:tbl>
              <a:tblPr/>
              <a:tblGrid>
                <a:gridCol w="2328458"/>
                <a:gridCol w="1506649"/>
                <a:gridCol w="2191489"/>
                <a:gridCol w="1506649"/>
                <a:gridCol w="3561170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625A5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If you love…</a:t>
                      </a:r>
                      <a:endParaRPr lang="en-US" sz="1200" b="1" dirty="0">
                        <a:solidFill>
                          <a:srgbClr val="625A50"/>
                        </a:solidFill>
                        <a:latin typeface="Georgia" pitchFamily="34" charset="0"/>
                        <a:ea typeface="Georgia" pitchFamily="34" charset="-122"/>
                        <a:cs typeface="Georgia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21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625A5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Go to</a:t>
                      </a:r>
                      <a:endParaRPr lang="en-US" sz="1200" b="1" dirty="0">
                        <a:solidFill>
                          <a:srgbClr val="625A50"/>
                        </a:solidFill>
                        <a:latin typeface="Georgia" pitchFamily="34" charset="0"/>
                        <a:ea typeface="Georgia" pitchFamily="34" charset="-122"/>
                        <a:cs typeface="Georgia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21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625A5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Best months</a:t>
                      </a:r>
                      <a:endParaRPr lang="en-US" sz="1200" b="1" dirty="0">
                        <a:solidFill>
                          <a:srgbClr val="625A50"/>
                        </a:solidFill>
                        <a:latin typeface="Georgia" pitchFamily="34" charset="0"/>
                        <a:ea typeface="Georgia" pitchFamily="34" charset="-122"/>
                        <a:cs typeface="Georgia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21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625A5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Daily budget</a:t>
                      </a:r>
                      <a:endParaRPr lang="en-US" sz="1200" b="1" dirty="0">
                        <a:solidFill>
                          <a:srgbClr val="625A50"/>
                        </a:solidFill>
                        <a:latin typeface="Georgia" pitchFamily="34" charset="0"/>
                        <a:ea typeface="Georgia" pitchFamily="34" charset="-122"/>
                        <a:cs typeface="Georgia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21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625A5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Don't miss</a:t>
                      </a:r>
                      <a:endParaRPr lang="en-US" sz="1200" b="1" dirty="0">
                        <a:solidFill>
                          <a:srgbClr val="625A50"/>
                        </a:solidFill>
                        <a:latin typeface="Georgia" pitchFamily="34" charset="0"/>
                        <a:ea typeface="Georgia" pitchFamily="34" charset="-122"/>
                        <a:cs typeface="Georgia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21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History and ruins</a:t>
                      </a:r>
                      <a:endParaRPr lang="en-US" sz="1300" b="1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Rome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Apr–May · Sep–Oct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€170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Colosseum at opening time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 and museums</a:t>
                      </a:r>
                      <a:endParaRPr lang="en-US" sz="1300" b="1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Paris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Apr–Jun · Sep–Oct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€210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Musée d'Orsay on a weekday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Sun and food</a:t>
                      </a:r>
                      <a:endParaRPr lang="en-US" sz="1300" b="1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Barcelona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May–Jun · Sep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€165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Sagrada Família and the Boqueria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Culture and nightlife</a:t>
                      </a:r>
                      <a:endParaRPr lang="en-US" sz="1300" b="1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Berlin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May–Sep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€150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Museum Island and a Kreuzberg evening</a:t>
                      </a:r>
                      <a:endParaRPr lang="en-US" sz="1300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 and old-town charm</a:t>
                      </a:r>
                      <a:endParaRPr lang="en-US" sz="1300" b="1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D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Prague</a:t>
                      </a:r>
                      <a:endParaRPr lang="en-US" sz="1300" b="1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D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Apr–Jun · Sep–Oct</a:t>
                      </a:r>
                      <a:endParaRPr lang="en-US" sz="1300" b="1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D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€115</a:t>
                      </a:r>
                      <a:endParaRPr lang="en-US" sz="1300" b="1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D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22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Charles Bridge at sunrise</a:t>
                      </a:r>
                      <a:endParaRPr lang="en-US" sz="1300" b="1" dirty="0">
                        <a:solidFill>
                          <a:srgbClr val="221E1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C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FD5"/>
                    </a:solidFill>
                  </a:tcPr>
                </a:tc>
              </a:tr>
            </a:tbl>
          </a:graphicData>
        </a:graphic>
      </p:graphicFrame>
      <p:sp>
        <p:nvSpPr>
          <p:cNvPr id="5" name="sc:when/note"/>
          <p:cNvSpPr txBox="1"/>
          <p:nvPr/>
        </p:nvSpPr>
        <p:spPr>
          <a:xfrm>
            <a:off x="548640" y="3776472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Budgets are illustrative per-person estimates for a mid-range trip, excluding flights.</a:t>
            </a:r>
            <a:endParaRPr lang="en-US" sz="10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when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625A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illustrative travel estimates, 2026</a:t>
            </a:r>
            <a:endParaRPr lang="en-US" sz="800" dirty="0" kern="400000">
              <a:solidFill>
                <a:srgbClr val="625A5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625A5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5</a:t>
            </a:fld>
            <a:endParaRPr b="0" lang="en-US" kern="400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European cities that make a perfect first trip</dc:title>
  <dc:subject>Generated by SlideCraft 0.7.6</dc:subject>
  <dc:creator>SlideCraft travel desk</dc:creator>
  <cp:lastModifiedBy>SlideCraft travel desk</cp:lastModifiedBy>
  <cp:revision>1</cp:revision>
  <dcterms:created xsi:type="dcterms:W3CDTF">2026-01-01T00:00:00Z</dcterms:created>
  <dcterms:modified xsi:type="dcterms:W3CDTF">2026-01-01T00:00:00Z</dcterms:modified>
</cp:coreProperties>
</file>